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8" r:id="rId3"/>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Raleway SemiBold"/>
      <p:regular r:id="rId91"/>
      <p:bold r:id="rId92"/>
      <p:italic r:id="rId93"/>
      <p:boldItalic r:id="rId94"/>
    </p:embeddedFont>
    <p:embeddedFont>
      <p:font typeface="Raleway"/>
      <p:regular r:id="rId95"/>
      <p:bold r:id="rId96"/>
      <p:italic r:id="rId97"/>
      <p:boldItalic r:id="rId98"/>
    </p:embeddedFont>
    <p:embeddedFont>
      <p:font typeface="Roboto"/>
      <p:regular r:id="rId99"/>
      <p:bold r:id="rId100"/>
      <p:italic r:id="rId101"/>
      <p:boldItalic r:id="rId102"/>
    </p:embeddedFont>
    <p:embeddedFont>
      <p:font typeface="Raleway Medium"/>
      <p:regular r:id="rId103"/>
      <p:bold r:id="rId104"/>
      <p:italic r:id="rId105"/>
      <p:boldItalic r:id="rId106"/>
    </p:embeddedFont>
    <p:embeddedFont>
      <p:font typeface="Proxima Nova Semibold"/>
      <p:regular r:id="rId107"/>
      <p:bold r:id="rId108"/>
      <p:boldItalic r:id="rId109"/>
    </p:embeddedFont>
    <p:embeddedFont>
      <p:font typeface="Barlow Light"/>
      <p:regular r:id="rId110"/>
      <p:bold r:id="rId111"/>
      <p:italic r:id="rId112"/>
      <p:boldItalic r:id="rId113"/>
    </p:embeddedFont>
    <p:embeddedFont>
      <p:font typeface="Barlow"/>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ProximaNovaSemibold-regular.fntdata"/><Relationship Id="rId106" Type="http://schemas.openxmlformats.org/officeDocument/2006/relationships/font" Target="fonts/RalewayMedium-boldItalic.fntdata"/><Relationship Id="rId105" Type="http://schemas.openxmlformats.org/officeDocument/2006/relationships/font" Target="fonts/RalewayMedium-italic.fntdata"/><Relationship Id="rId104" Type="http://schemas.openxmlformats.org/officeDocument/2006/relationships/font" Target="fonts/RalewayMedium-bold.fntdata"/><Relationship Id="rId109" Type="http://schemas.openxmlformats.org/officeDocument/2006/relationships/font" Target="fonts/ProximaNovaSemibold-boldItalic.fntdata"/><Relationship Id="rId108" Type="http://schemas.openxmlformats.org/officeDocument/2006/relationships/font" Target="fonts/ProximaNovaSemibold-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alewayMedium-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aleway-regular.fntdata"/><Relationship Id="rId94" Type="http://schemas.openxmlformats.org/officeDocument/2006/relationships/font" Target="fonts/RalewaySemiBold-boldItalic.fntdata"/><Relationship Id="rId97" Type="http://schemas.openxmlformats.org/officeDocument/2006/relationships/font" Target="fonts/Raleway-italic.fntdata"/><Relationship Id="rId96" Type="http://schemas.openxmlformats.org/officeDocument/2006/relationships/font" Target="fonts/Raleway-bold.fntdata"/><Relationship Id="rId11" Type="http://schemas.openxmlformats.org/officeDocument/2006/relationships/slide" Target="slides/slide5.xml"/><Relationship Id="rId99" Type="http://schemas.openxmlformats.org/officeDocument/2006/relationships/font" Target="fonts/Roboto-regular.fntdata"/><Relationship Id="rId10" Type="http://schemas.openxmlformats.org/officeDocument/2006/relationships/slide" Target="slides/slide4.xml"/><Relationship Id="rId98" Type="http://schemas.openxmlformats.org/officeDocument/2006/relationships/font" Target="fonts/Raleway-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alewaySemiBold-regular.fntdata"/><Relationship Id="rId90" Type="http://schemas.openxmlformats.org/officeDocument/2006/relationships/slide" Target="slides/slide84.xml"/><Relationship Id="rId93" Type="http://schemas.openxmlformats.org/officeDocument/2006/relationships/font" Target="fonts/RalewaySemiBold-italic.fntdata"/><Relationship Id="rId92" Type="http://schemas.openxmlformats.org/officeDocument/2006/relationships/font" Target="fonts/RalewaySemiBold-bold.fntdata"/><Relationship Id="rId117" Type="http://schemas.openxmlformats.org/officeDocument/2006/relationships/font" Target="fonts/Barlow-boldItalic.fntdata"/><Relationship Id="rId116" Type="http://schemas.openxmlformats.org/officeDocument/2006/relationships/font" Target="fonts/Barlow-italic.fntdata"/><Relationship Id="rId115" Type="http://schemas.openxmlformats.org/officeDocument/2006/relationships/font" Target="fonts/Barlow-bold.fntdata"/><Relationship Id="rId15" Type="http://schemas.openxmlformats.org/officeDocument/2006/relationships/slide" Target="slides/slide9.xml"/><Relationship Id="rId110" Type="http://schemas.openxmlformats.org/officeDocument/2006/relationships/font" Target="fonts/BarlowLight-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Barlow-regular.fntdata"/><Relationship Id="rId18" Type="http://schemas.openxmlformats.org/officeDocument/2006/relationships/slide" Target="slides/slide12.xml"/><Relationship Id="rId113" Type="http://schemas.openxmlformats.org/officeDocument/2006/relationships/font" Target="fonts/BarlowLight-boldItalic.fntdata"/><Relationship Id="rId112" Type="http://schemas.openxmlformats.org/officeDocument/2006/relationships/font" Target="fonts/BarlowLight-italic.fntdata"/><Relationship Id="rId111" Type="http://schemas.openxmlformats.org/officeDocument/2006/relationships/font" Target="fonts/BarlowLight-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rR4n-0KYeKQ&amp;t=3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rPr lang="tr-TR" sz="1200">
                <a:solidFill>
                  <a:srgbClr val="202124"/>
                </a:solidFill>
                <a:highlight>
                  <a:srgbClr val="F8F9FA"/>
                </a:highlight>
              </a:rPr>
              <a:t>hoş geldiniz. Umarım her şey sizin için iyidir.</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rPr lang="tr-TR" sz="1200">
                <a:solidFill>
                  <a:srgbClr val="202124"/>
                </a:solidFill>
                <a:highlight>
                  <a:srgbClr val="F8F9FA"/>
                </a:highlight>
              </a:rPr>
              <a:t>Bugün DevOps sınıfındayız.</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rPr lang="tr-TR" sz="1200">
                <a:solidFill>
                  <a:srgbClr val="202124"/>
                </a:solidFill>
                <a:highlight>
                  <a:srgbClr val="F8F9FA"/>
                </a:highlight>
              </a:rPr>
              <a:t>Hepinizin peardeck'e katılmasını bekliyorum.</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rPr lang="tr-TR" sz="1200">
                <a:solidFill>
                  <a:srgbClr val="202124"/>
                </a:solidFill>
                <a:highlight>
                  <a:srgbClr val="F8F9FA"/>
                </a:highlight>
              </a:rPr>
              <a:t>Beklerken DevOps'tan bahsedelim;</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rPr lang="tr-TR" sz="1200">
                <a:solidFill>
                  <a:srgbClr val="202124"/>
                </a:solidFill>
                <a:highlight>
                  <a:srgbClr val="F8F9FA"/>
                </a:highlight>
              </a:rPr>
              <a:t>Henüz path seçimi yapılmadı değil mi?</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200">
                <a:solidFill>
                  <a:srgbClr val="202124"/>
                </a:solidFill>
                <a:highlight>
                  <a:srgbClr val="F8F9FA"/>
                </a:highlight>
              </a:rPr>
              <a:t>DevOps'ta kimler olacak?</a:t>
            </a:r>
            <a:endParaRPr sz="1200">
              <a:solidFill>
                <a:srgbClr val="202124"/>
              </a:solidFill>
              <a:highlight>
                <a:srgbClr val="F8F9FA"/>
              </a:highlight>
            </a:endParaRPr>
          </a:p>
          <a:p>
            <a:pPr indent="0" lvl="0" marL="0" marR="38100" rtl="0" algn="l">
              <a:lnSpc>
                <a:spcPct val="128571"/>
              </a:lnSpc>
              <a:spcBef>
                <a:spcPts val="0"/>
              </a:spcBef>
              <a:spcAft>
                <a:spcPts val="0"/>
              </a:spcAft>
              <a:buSzPts val="1100"/>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200">
                <a:solidFill>
                  <a:srgbClr val="202124"/>
                </a:solidFill>
                <a:highlight>
                  <a:srgbClr val="F8F9FA"/>
                </a:highlight>
              </a:rPr>
              <a:t>Bugün devops konusunun kafanızda daha iyi oturacağını düşünüyorum. </a:t>
            </a:r>
            <a:endParaRPr sz="12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200">
                <a:solidFill>
                  <a:srgbClr val="202124"/>
                </a:solidFill>
                <a:highlight>
                  <a:srgbClr val="F8F9FA"/>
                </a:highlight>
              </a:rPr>
              <a:t>Yansılardan giderken yeri geldikçe gerçek durumlardan örnekler vereceğim.</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 ders sonrasında da devops path’inden hocalarımız tarafından bu path’i düşünen arkadaşlar için soru cevap seansı yapılacak. İnşallah bugün kafanızdaki soru işaretleri tamamen gidecek.</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4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300">
                <a:solidFill>
                  <a:srgbClr val="202124"/>
                </a:solidFill>
                <a:highlight>
                  <a:srgbClr val="F8F9FA"/>
                </a:highlight>
              </a:rPr>
              <a:t>Devops :</a:t>
            </a:r>
            <a:endParaRPr sz="1300">
              <a:solidFill>
                <a:srgbClr val="202124"/>
              </a:solidFill>
              <a:highlight>
                <a:srgbClr val="F8F9FA"/>
              </a:highlight>
            </a:endParaRPr>
          </a:p>
          <a:p>
            <a:pPr indent="0" lvl="0" marL="0" marR="38100" rtl="0" algn="l">
              <a:lnSpc>
                <a:spcPct val="128571"/>
              </a:lnSpc>
              <a:spcBef>
                <a:spcPts val="0"/>
              </a:spcBef>
              <a:spcAft>
                <a:spcPts val="0"/>
              </a:spcAft>
              <a:buSzPts val="1400"/>
              <a:buNone/>
            </a:pPr>
            <a:r>
              <a:rPr lang="tr-TR" sz="1300">
                <a:solidFill>
                  <a:srgbClr val="202124"/>
                </a:solidFill>
                <a:highlight>
                  <a:srgbClr val="F8F9FA"/>
                </a:highlight>
              </a:rPr>
              <a:t>(SDLC) yani yazılım geliştirme yaşam döngüsünü kısaltmayı ve yüksek yazılım kalitesi  sağlamayı amaçlar.</a:t>
            </a:r>
            <a:endParaRPr sz="13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300">
              <a:solidFill>
                <a:srgbClr val="202124"/>
              </a:solidFill>
              <a:highlight>
                <a:srgbClr val="F8F9FA"/>
              </a:highlight>
            </a:endParaRPr>
          </a:p>
          <a:p>
            <a:pPr indent="0" lvl="0" marL="0" marR="38100" rtl="0" algn="l">
              <a:lnSpc>
                <a:spcPct val="128571"/>
              </a:lnSpc>
              <a:spcBef>
                <a:spcPts val="0"/>
              </a:spcBef>
              <a:spcAft>
                <a:spcPts val="0"/>
              </a:spcAft>
              <a:buSzPts val="1400"/>
              <a:buNone/>
            </a:pPr>
            <a:r>
              <a:rPr lang="tr-TR" sz="1300">
                <a:solidFill>
                  <a:srgbClr val="202124"/>
                </a:solidFill>
                <a:highlight>
                  <a:srgbClr val="F8F9FA"/>
                </a:highlight>
              </a:rPr>
              <a:t>Böylece müşterilere daha iyi hizmet vermek ve pazarda daha etkin rekabet etmek amaçlanmaktadır.</a:t>
            </a:r>
            <a:endParaRPr sz="13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3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Burada bi tabir var Continuous delivery, bunu çok sık duyacaksınız. Continuous Integration ve continous delivery.</a:t>
            </a:r>
            <a:endParaRPr sz="1300">
              <a:solidFill>
                <a:srgbClr val="202124"/>
              </a:solidFill>
              <a:highlight>
                <a:srgbClr val="F8F9FA"/>
              </a:highlight>
            </a:endParaRPr>
          </a:p>
          <a:p>
            <a:pPr indent="0" lvl="0" marL="0" rtl="0" algn="l">
              <a:lnSpc>
                <a:spcPct val="100000"/>
              </a:lnSpc>
              <a:spcBef>
                <a:spcPts val="0"/>
              </a:spcBef>
              <a:spcAft>
                <a:spcPts val="0"/>
              </a:spcAft>
              <a:buSzPts val="1400"/>
              <a:buNone/>
            </a:pPr>
            <a:r>
              <a:rPr lang="tr-TR" sz="1350">
                <a:solidFill>
                  <a:srgbClr val="333333"/>
                </a:solidFill>
                <a:highlight>
                  <a:srgbClr val="FFFFFF"/>
                </a:highlight>
              </a:rPr>
              <a:t>Bu tabirler devops deyince en çok akla gelen konular. İş görüşmelerinde de karşımıza çıkabilir. Devops sürecini anlatırken ayrıntılı olarak açıklayacağım.</a:t>
            </a:r>
            <a:endParaRPr sz="1350">
              <a:solidFill>
                <a:srgbClr val="333333"/>
              </a:solidFill>
              <a:highlight>
                <a:srgbClr val="FFFFFF"/>
              </a:highlight>
            </a:endParaRPr>
          </a:p>
          <a:p>
            <a:pPr indent="0" lvl="0" marL="0" rtl="0" algn="l">
              <a:lnSpc>
                <a:spcPct val="100000"/>
              </a:lnSpc>
              <a:spcBef>
                <a:spcPts val="0"/>
              </a:spcBef>
              <a:spcAft>
                <a:spcPts val="0"/>
              </a:spcAft>
              <a:buSzPts val="1400"/>
              <a:buNone/>
            </a:pPr>
            <a:r>
              <a:t/>
            </a:r>
            <a:endParaRPr sz="1350">
              <a:solidFill>
                <a:srgbClr val="333333"/>
              </a:solidFill>
              <a:highlight>
                <a:srgbClr val="FFFFFF"/>
              </a:highlight>
            </a:endParaRPr>
          </a:p>
          <a:p>
            <a:pPr indent="0" lvl="0" marL="0" rtl="0" algn="l">
              <a:lnSpc>
                <a:spcPct val="100000"/>
              </a:lnSpc>
              <a:spcBef>
                <a:spcPts val="0"/>
              </a:spcBef>
              <a:spcAft>
                <a:spcPts val="0"/>
              </a:spcAft>
              <a:buSzPts val="1400"/>
              <a:buNone/>
            </a:pPr>
            <a:r>
              <a:rPr lang="tr-TR" sz="1350">
                <a:solidFill>
                  <a:srgbClr val="333333"/>
                </a:solidFill>
                <a:highlight>
                  <a:srgbClr val="FFFFFF"/>
                </a:highlight>
              </a:rPr>
              <a:t>Yazılım firmalarında departmanlar vardır. Developer yazılım geliştiriciler bir departmanda  ve operations operasyon ekibi farklı deprtmanda. </a:t>
            </a:r>
            <a:endParaRPr sz="1350">
              <a:solidFill>
                <a:srgbClr val="333333"/>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tr-TR">
                <a:solidFill>
                  <a:srgbClr val="202124"/>
                </a:solidFill>
                <a:highlight>
                  <a:srgbClr val="F8F9FA"/>
                </a:highlight>
              </a:rPr>
              <a:t>Bu iki departman arasında devops köprü görevi görür.</a:t>
            </a:r>
            <a:endParaRPr sz="1350">
              <a:solidFill>
                <a:srgbClr val="333333"/>
              </a:solidFill>
              <a:highlight>
                <a:srgbClr val="FFFFFF"/>
              </a:highlight>
            </a:endParaRPr>
          </a:p>
          <a:p>
            <a:pPr indent="0" lvl="0" marL="0" rtl="0" algn="l">
              <a:lnSpc>
                <a:spcPct val="100000"/>
              </a:lnSpc>
              <a:spcBef>
                <a:spcPts val="0"/>
              </a:spcBef>
              <a:spcAft>
                <a:spcPts val="0"/>
              </a:spcAft>
              <a:buSzPts val="1400"/>
              <a:buNone/>
            </a:pPr>
            <a:r>
              <a:t/>
            </a:r>
            <a:endParaRPr sz="1350">
              <a:solidFill>
                <a:srgbClr val="333333"/>
              </a:solidFill>
              <a:highlight>
                <a:srgbClr val="FFFFFF"/>
              </a:highlight>
            </a:endParaRPr>
          </a:p>
          <a:p>
            <a:pPr indent="0" lvl="0" marL="0" rtl="0" algn="l">
              <a:lnSpc>
                <a:spcPct val="100000"/>
              </a:lnSpc>
              <a:spcBef>
                <a:spcPts val="0"/>
              </a:spcBef>
              <a:spcAft>
                <a:spcPts val="0"/>
              </a:spcAft>
              <a:buSzPts val="1400"/>
              <a:buNone/>
            </a:pPr>
            <a:r>
              <a:t/>
            </a:r>
            <a:endParaRPr sz="1350">
              <a:solidFill>
                <a:srgbClr val="333333"/>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SzPts val="1400"/>
              <a:buNone/>
            </a:pPr>
            <a:r>
              <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rPr lang="tr-TR">
                <a:solidFill>
                  <a:srgbClr val="202124"/>
                </a:solidFill>
                <a:highlight>
                  <a:srgbClr val="F8F9FA"/>
                </a:highlight>
              </a:rPr>
              <a:t>Geleneksel metotda;</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rPr lang="tr-TR">
                <a:solidFill>
                  <a:srgbClr val="202124"/>
                </a:solidFill>
                <a:highlight>
                  <a:srgbClr val="F8F9FA"/>
                </a:highlight>
              </a:rPr>
              <a:t>Geliştiriciler yani yazılımcılar  "Geliştirme" ortamında yeni özellikler ve işlevler yaratırlar.</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rPr lang="tr-TR">
                <a:solidFill>
                  <a:srgbClr val="202124"/>
                </a:solidFill>
                <a:highlight>
                  <a:srgbClr val="F8F9FA"/>
                </a:highlight>
              </a:rPr>
              <a:t>Bunları geliştirdiklerinde  operation takımına gönderirler. </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rPr lang="tr-TR">
                <a:solidFill>
                  <a:srgbClr val="202124"/>
                </a:solidFill>
                <a:highlight>
                  <a:srgbClr val="F8F9FA"/>
                </a:highlight>
              </a:rPr>
              <a:t>Bir an önce yazılımın ayağa kaldırılmasını production ortamında çalışır hale gelmesini beklerler.</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rPr lang="tr-TR">
                <a:solidFill>
                  <a:srgbClr val="202124"/>
                </a:solidFill>
                <a:highlight>
                  <a:srgbClr val="F8F9FA"/>
                </a:highlight>
              </a:rPr>
              <a:t>Yansıda daha akılda kalıcı olması için bir araba fabrikası üzerinden örnek verilmiş. Yazılımcıları buradaki geliştiricilere benzetebiliriz. Yeni özellikler bularak araçlarda hep yenilik yapmaya çalışırlar. </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lang="tr-TR">
                <a:solidFill>
                  <a:srgbClr val="202124"/>
                </a:solidFill>
                <a:highlight>
                  <a:srgbClr val="F8F9FA"/>
                </a:highlight>
              </a:rPr>
              <a:t>Ancak operations takımına gelirsek, bir yazılımın ihtiyaç duyduğu ortamı, alt yapıyı hazırlar ona uygun olarak gerekli serverları açar, </a:t>
            </a:r>
            <a:endParaRPr>
              <a:solidFill>
                <a:srgbClr val="202124"/>
              </a:solidFill>
              <a:highlight>
                <a:srgbClr val="F8F9FA"/>
              </a:highlight>
            </a:endParaRPr>
          </a:p>
          <a:p>
            <a:pPr indent="0" lvl="0" marL="457200" rtl="0" algn="l">
              <a:lnSpc>
                <a:spcPct val="150000"/>
              </a:lnSpc>
              <a:spcBef>
                <a:spcPts val="0"/>
              </a:spcBef>
              <a:spcAft>
                <a:spcPts val="0"/>
              </a:spcAft>
              <a:buClr>
                <a:schemeClr val="dk1"/>
              </a:buClr>
              <a:buSzPts val="1100"/>
              <a:buFont typeface="Arial"/>
              <a:buNone/>
            </a:pPr>
            <a:r>
              <a:rPr lang="tr-TR">
                <a:solidFill>
                  <a:srgbClr val="202124"/>
                </a:solidFill>
                <a:highlight>
                  <a:srgbClr val="F8F9FA"/>
                </a:highlight>
              </a:rPr>
              <a:t>takibini yaparlar. farklı sistemlerin bir birleri ile uyum içinde çalışmasını, uygun bir alt yapı kurarak sağlarlar.</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rPr lang="tr-TR">
                <a:solidFill>
                  <a:srgbClr val="202124"/>
                </a:solidFill>
                <a:highlight>
                  <a:srgbClr val="F8F9FA"/>
                </a:highlight>
              </a:rPr>
              <a:t>Her yenilik yapılan her değişiklik sistemde de farklılığa gidilmesine neden olur. Çünkü bambaşka ihtiyaçlar doğurabilir.</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rPr lang="tr-TR">
                <a:solidFill>
                  <a:srgbClr val="202124"/>
                </a:solidFill>
                <a:highlight>
                  <a:srgbClr val="F8F9FA"/>
                </a:highlight>
              </a:rPr>
              <a:t>Mesela bi python framework’u olan flask kullanılarak hazırlanmış bir yazılımın alt yapısı oluşturulması ile yine farklı bir python framework’u olan django ile hazırlanmış bir yazılımın alt yapısı farklıdır. Alt yapıdan kastedilen hangi işletim sistemi kullanılacak, ne kadar kaynak tüketiyorsa ona göre cloud’da açılacak makinenin özellikleri ne olacak, hangi database’e ihtiyaç duyacak ona göre data-base için  ilave bir makineye daha ihtiyaç olacak mı? </a:t>
            </a:r>
            <a:endParaRPr>
              <a:solidFill>
                <a:srgbClr val="202124"/>
              </a:solidFill>
              <a:highlight>
                <a:srgbClr val="F8F9FA"/>
              </a:highlight>
            </a:endParaRPr>
          </a:p>
          <a:p>
            <a:pPr indent="0" lvl="0" marL="457200" rtl="0" algn="l">
              <a:lnSpc>
                <a:spcPct val="150000"/>
              </a:lnSpc>
              <a:spcBef>
                <a:spcPts val="0"/>
              </a:spcBef>
              <a:spcAft>
                <a:spcPts val="0"/>
              </a:spcAft>
              <a:buSzPts val="1400"/>
              <a:buNone/>
            </a:pPr>
            <a:r>
              <a:rPr lang="tr-TR">
                <a:solidFill>
                  <a:srgbClr val="202124"/>
                </a:solidFill>
                <a:highlight>
                  <a:srgbClr val="F8F9FA"/>
                </a:highlight>
              </a:rPr>
              <a:t>Kendim yaşadım. Django ile hazırlanmış bir yazılımı aws’in elastic beanstalk denen bir tool’u var onu kullanarak   ayağa kaldıracağım. Ben flaskta yaparken sorun çıkartmıyordu ama django’da bir türlü yüklenmedi. sonra araştırdım django sqlite kullanılmış, elastic beanstalk mysql veya postgre db’i arıyor bulamadığı için yükleyemiyor. Daha sonra yazılımcı arkadaş ile görüştük postgre kullanılacak şekilde ayarladık. </a:t>
            </a:r>
            <a:endParaRPr>
              <a:solidFill>
                <a:srgbClr val="202124"/>
              </a:solidFill>
              <a:highlight>
                <a:srgbClr val="F8F9FA"/>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Peki bu timler kimlerden oluşur?</a:t>
            </a:r>
            <a:endParaRPr sz="1800"/>
          </a:p>
          <a:p>
            <a:pPr indent="0" lvl="0" marL="0" rtl="0" algn="l">
              <a:lnSpc>
                <a:spcPct val="100000"/>
              </a:lnSpc>
              <a:spcBef>
                <a:spcPts val="0"/>
              </a:spcBef>
              <a:spcAft>
                <a:spcPts val="0"/>
              </a:spcAft>
              <a:buSzPts val="1400"/>
              <a:buNone/>
            </a:pPr>
            <a:r>
              <a:rPr lang="tr-TR" sz="1800"/>
              <a:t>yansıda gördüğünüz gibi</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Geleneksel düzende veya devops’a adapte olmamış bir şirkette Development  ve Operation ekiplerinin arasında bi anlaşmazlık - bi karışıklık vardır.</a:t>
            </a:r>
            <a:endParaRPr sz="13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Yazılım ekibinin yeni bir güncelleme için gerekli kodları yazıp bitirdiğini düşünelim. </a:t>
            </a:r>
            <a:endParaRPr sz="13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Operation ekibi, hazırladıkları alt yapı doğrultusunda server’lara yüklemeyi yaptı sistemin çalışmasını beklerken </a:t>
            </a:r>
            <a:endParaRPr sz="13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tam tersi sistem hata verdi çalışmadı. </a:t>
            </a:r>
            <a:endParaRPr sz="13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O andan itibaren karşılıklı suçlamalar başlar arkadaşlar, en çok duyulan cümlede lokalimde çalışıyordu, siz alt yapıyı kuramadınız. </a:t>
            </a:r>
            <a:endParaRPr sz="13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Operation takımı da karşı tarafı suçlar top karşılıklı gider gelir.</a:t>
            </a:r>
            <a:endParaRPr sz="13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Geçmişte bu şekilde iki ayrı grup kendi dünyasında, kendi alanında bir şeyler yapmaya çalışır topu karşıya atar kendini kurtarmaya çalışırdı.</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200">
                <a:solidFill>
                  <a:schemeClr val="dk1"/>
                </a:solidFill>
              </a:rPr>
              <a:t>Genel olarak development takımları için değişim yenilik meraklısı denilebilir, operation ekibi ise istikrardan, düzenden yanadır diyebiliriz.</a:t>
            </a:r>
            <a:endParaRPr sz="1200">
              <a:solidFill>
                <a:schemeClr val="dk1"/>
              </a:solidFill>
            </a:endParaRPr>
          </a:p>
          <a:p>
            <a:pPr indent="0" lvl="0" marL="0" rtl="0" algn="l">
              <a:lnSpc>
                <a:spcPct val="115000"/>
              </a:lnSpc>
              <a:spcBef>
                <a:spcPts val="1200"/>
              </a:spcBef>
              <a:spcAft>
                <a:spcPts val="1200"/>
              </a:spcAft>
              <a:buSzPts val="1400"/>
              <a:buNone/>
            </a:pPr>
            <a:r>
              <a:rPr lang="tr-TR" sz="1200">
                <a:solidFill>
                  <a:schemeClr val="dk1"/>
                </a:solidFill>
              </a:rPr>
              <a:t>Kısaca özetlemek gerekirse geleneksel yaklaşımlarda aslında aynı ekibin parçası olan ve aynı hedefi olan bu iki ekip arasında koordinasyon ve işbirliği olmaması nedeniyle kopukluk ve anlaşmazlık vardı. </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Bu kopukluk nasıl bir Soruna neden oluyordu fikri olan var mı?</a:t>
            </a:r>
            <a:endParaRPr sz="12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DevOps olmayan bir ortamda, developerlar  operation ekibiyle çok az veya hiç koordinasyon olmadan uygulamaları geliştirir ve pimi çekilmiş bomba gibi karşı tarafa bırakır. </a:t>
            </a:r>
            <a:endParaRPr sz="12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Operasyon ekibi daha sonra deployment için gerekli ortamı hazırlayıp, ürünü hizmete sunulmaya hazır hale getirecektir. Bu arada ürünün teslim süresinin ya da güncelleme süresinin yaklaştığını düşünün, </a:t>
            </a:r>
            <a:endParaRPr sz="12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 Uygulama o ortamda çalışmazsa, her iki ekip de aynı şekilde tekrar kontrollerini testlerini yapar, yeniden dener. Bu esnada ne oldu</a:t>
            </a:r>
            <a:endParaRPr sz="12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zaman kaybı, emek israfı. Üzerine bir de stres arttı.</a:t>
            </a:r>
            <a:endParaRPr sz="1200">
              <a:solidFill>
                <a:srgbClr val="202124"/>
              </a:solidFill>
              <a:highlight>
                <a:srgbClr val="F8F9FA"/>
              </a:highlight>
            </a:endParaRPr>
          </a:p>
          <a:p>
            <a:pPr indent="0" lvl="0" marL="0" rtl="0" algn="l">
              <a:lnSpc>
                <a:spcPct val="115000"/>
              </a:lnSpc>
              <a:spcBef>
                <a:spcPts val="0"/>
              </a:spcBef>
              <a:spcAft>
                <a:spcPts val="1200"/>
              </a:spcAft>
              <a:buSzPts val="1400"/>
              <a:buNone/>
            </a:pPr>
            <a:r>
              <a:t/>
            </a:r>
            <a:endParaRPr sz="1800">
              <a:solidFill>
                <a:srgbClr val="002060"/>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3A3F50"/>
              </a:buClr>
              <a:buSzPts val="1100"/>
              <a:buFont typeface="Arial"/>
              <a:buNone/>
            </a:pPr>
            <a:r>
              <a:rPr lang="tr-TR" sz="1200">
                <a:solidFill>
                  <a:srgbClr val="202124"/>
                </a:solidFill>
                <a:highlight>
                  <a:srgbClr val="F8F9FA"/>
                </a:highlight>
              </a:rPr>
              <a:t>Halbuki bu iki tim arasında işbirliği olsa, program geliştirilmeye devam ederken karşılıklı koordine olsa bu tarz sorunlar en aza indirildiği gibi </a:t>
            </a:r>
            <a:endParaRPr sz="1200">
              <a:solidFill>
                <a:srgbClr val="202124"/>
              </a:solidFill>
              <a:highlight>
                <a:srgbClr val="F8F9FA"/>
              </a:highlight>
            </a:endParaRPr>
          </a:p>
          <a:p>
            <a:pPr indent="0" lvl="0" marL="0" rtl="0" algn="l">
              <a:lnSpc>
                <a:spcPct val="150000"/>
              </a:lnSpc>
              <a:spcBef>
                <a:spcPts val="0"/>
              </a:spcBef>
              <a:spcAft>
                <a:spcPts val="0"/>
              </a:spcAft>
              <a:buClr>
                <a:srgbClr val="3A3F50"/>
              </a:buClr>
              <a:buSzPts val="1100"/>
              <a:buFont typeface="Arial"/>
              <a:buNone/>
            </a:pPr>
            <a:r>
              <a:rPr lang="tr-TR" sz="1200">
                <a:solidFill>
                  <a:srgbClr val="202124"/>
                </a:solidFill>
                <a:highlight>
                  <a:srgbClr val="F8F9FA"/>
                </a:highlight>
              </a:rPr>
              <a:t>çok daha hızlı ve daha az maliyetle yazılım geliştirilebilir. </a:t>
            </a:r>
            <a:endParaRPr sz="1200">
              <a:solidFill>
                <a:srgbClr val="202124"/>
              </a:solidFill>
              <a:highlight>
                <a:srgbClr val="F8F9FA"/>
              </a:highlight>
            </a:endParaRPr>
          </a:p>
          <a:p>
            <a:pPr indent="0" lvl="0" marL="0" rtl="0" algn="l">
              <a:lnSpc>
                <a:spcPct val="150000"/>
              </a:lnSpc>
              <a:spcBef>
                <a:spcPts val="0"/>
              </a:spcBef>
              <a:spcAft>
                <a:spcPts val="0"/>
              </a:spcAft>
              <a:buClr>
                <a:srgbClr val="3A3F50"/>
              </a:buClr>
              <a:buSzPts val="1100"/>
              <a:buFont typeface="Arial"/>
              <a:buNone/>
            </a:pPr>
            <a:r>
              <a:rPr lang="tr-TR" sz="1200">
                <a:solidFill>
                  <a:srgbClr val="202124"/>
                </a:solidFill>
                <a:highlight>
                  <a:srgbClr val="F8F9FA"/>
                </a:highlight>
              </a:rPr>
              <a:t>İşte devops akımı bu düşünceden hareketle ortaya çıkmıştır.</a:t>
            </a:r>
            <a:endParaRPr sz="1200">
              <a:solidFill>
                <a:srgbClr val="202124"/>
              </a:solidFill>
              <a:highlight>
                <a:srgbClr val="F8F9FA"/>
              </a:highlight>
            </a:endParaRPr>
          </a:p>
          <a:p>
            <a:pPr indent="0" lvl="0" marL="0" rtl="0" algn="l">
              <a:lnSpc>
                <a:spcPct val="150000"/>
              </a:lnSpc>
              <a:spcBef>
                <a:spcPts val="0"/>
              </a:spcBef>
              <a:spcAft>
                <a:spcPts val="0"/>
              </a:spcAft>
              <a:buClr>
                <a:srgbClr val="3A3F50"/>
              </a:buClr>
              <a:buSzPts val="1100"/>
              <a:buFont typeface="Arial"/>
              <a:buNone/>
            </a:pPr>
            <a:r>
              <a:rPr lang="tr-TR" sz="1200">
                <a:solidFill>
                  <a:srgbClr val="202124"/>
                </a:solidFill>
                <a:highlight>
                  <a:srgbClr val="F8F9FA"/>
                </a:highlight>
              </a:rPr>
              <a:t>Her iki departmandaki ekipleri bir araya getirip projenin başından itibaren o proje için tek bir ekip gibi çalışan “cross functional” diye tabir edilen fonksiyonel timler oluşturalım denmiş. Bu sayede karşılıklı işbirliği ve dayanışmayı artırmak hedeflenmiştir.</a:t>
            </a:r>
            <a:endParaRPr sz="1200">
              <a:solidFill>
                <a:srgbClr val="202124"/>
              </a:solidFill>
              <a:highlight>
                <a:srgbClr val="F8F9FA"/>
              </a:highlight>
            </a:endParaRPr>
          </a:p>
          <a:p>
            <a:pPr indent="0" lvl="0" marL="0" marR="38100" rtl="0" algn="l">
              <a:lnSpc>
                <a:spcPct val="128571"/>
              </a:lnSpc>
              <a:spcBef>
                <a:spcPts val="0"/>
              </a:spcBef>
              <a:spcAft>
                <a:spcPts val="0"/>
              </a:spcAft>
              <a:buClr>
                <a:srgbClr val="3A3F50"/>
              </a:buClr>
              <a:buSzPts val="1100"/>
              <a:buFont typeface="Arial"/>
              <a:buNone/>
            </a:pPr>
            <a:r>
              <a:t/>
            </a:r>
            <a:endParaRPr sz="1200">
              <a:solidFill>
                <a:srgbClr val="202124"/>
              </a:solidFill>
              <a:highlight>
                <a:srgbClr val="F8F9FA"/>
              </a:highlight>
            </a:endParaRPr>
          </a:p>
          <a:p>
            <a:pPr indent="0" lvl="0" marL="0" rtl="0" algn="l">
              <a:lnSpc>
                <a:spcPct val="150000"/>
              </a:lnSpc>
              <a:spcBef>
                <a:spcPts val="0"/>
              </a:spcBef>
              <a:spcAft>
                <a:spcPts val="0"/>
              </a:spcAft>
              <a:buClr>
                <a:srgbClr val="3A3F50"/>
              </a:buClr>
              <a:buSzPts val="1100"/>
              <a:buFont typeface="Arial"/>
              <a:buNone/>
            </a:pPr>
            <a:r>
              <a:t/>
            </a:r>
            <a:endParaRPr sz="1200">
              <a:solidFill>
                <a:srgbClr val="3A3F50"/>
              </a:solidFill>
            </a:endParaRPr>
          </a:p>
          <a:p>
            <a:pPr indent="0" lvl="0" marL="0" rtl="0" algn="l">
              <a:lnSpc>
                <a:spcPct val="150000"/>
              </a:lnSpc>
              <a:spcBef>
                <a:spcPts val="0"/>
              </a:spcBef>
              <a:spcAft>
                <a:spcPts val="0"/>
              </a:spcAft>
              <a:buClr>
                <a:srgbClr val="3A3F50"/>
              </a:buClr>
              <a:buSzPts val="1100"/>
              <a:buFont typeface="Arial"/>
              <a:buNone/>
            </a:pPr>
            <a:r>
              <a:t/>
            </a:r>
            <a:endParaRPr sz="12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333333"/>
              </a:solidFill>
              <a:highlight>
                <a:srgbClr val="FFFFFF"/>
              </a:highlight>
            </a:endParaRPr>
          </a:p>
          <a:p>
            <a:pPr indent="0" lvl="0" marL="0" rtl="0" algn="l">
              <a:lnSpc>
                <a:spcPct val="115000"/>
              </a:lnSpc>
              <a:spcBef>
                <a:spcPts val="1200"/>
              </a:spcBef>
              <a:spcAft>
                <a:spcPts val="1200"/>
              </a:spcAft>
              <a:buSzPts val="1400"/>
              <a:buNone/>
            </a:pPr>
            <a:r>
              <a:t/>
            </a:r>
            <a:endParaRPr sz="1800">
              <a:solidFill>
                <a:srgbClr val="002060"/>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SzPts val="1400"/>
              <a:buNone/>
            </a:pPr>
            <a:r>
              <a:rPr lang="tr-TR" sz="1050">
                <a:solidFill>
                  <a:srgbClr val="333333"/>
                </a:solidFill>
                <a:highlight>
                  <a:srgbClr val="FFFFFF"/>
                </a:highlight>
              </a:rPr>
              <a:t>Takım olarak çalışmak, işbirliği yapmak problemlerin krize dönmeden daha kolay çözülmesi açısından önemli. </a:t>
            </a:r>
            <a:endParaRPr sz="1050">
              <a:solidFill>
                <a:srgbClr val="333333"/>
              </a:solidFill>
              <a:highlight>
                <a:srgbClr val="FFFFFF"/>
              </a:highlight>
            </a:endParaRPr>
          </a:p>
          <a:p>
            <a:pPr indent="0" lvl="0" marL="0" rtl="0" algn="l">
              <a:lnSpc>
                <a:spcPct val="115000"/>
              </a:lnSpc>
              <a:spcBef>
                <a:spcPts val="1200"/>
              </a:spcBef>
              <a:spcAft>
                <a:spcPts val="0"/>
              </a:spcAft>
              <a:buSzPts val="1400"/>
              <a:buNone/>
            </a:pPr>
            <a:r>
              <a:rPr lang="tr-TR" sz="1050">
                <a:solidFill>
                  <a:srgbClr val="333333"/>
                </a:solidFill>
                <a:highlight>
                  <a:srgbClr val="FFFFFF"/>
                </a:highlight>
              </a:rPr>
              <a:t>Devops’ta bu aradaki duvarı kaldırıyoruz ve tek bir tim haline getiriyoruz.</a:t>
            </a:r>
            <a:endParaRPr sz="1050">
              <a:solidFill>
                <a:srgbClr val="333333"/>
              </a:solidFill>
              <a:highlight>
                <a:srgbClr val="FFFFFF"/>
              </a:highlight>
            </a:endParaRPr>
          </a:p>
          <a:p>
            <a:pPr indent="0" lvl="0" marL="0" rtl="0" algn="l">
              <a:lnSpc>
                <a:spcPct val="115000"/>
              </a:lnSpc>
              <a:spcBef>
                <a:spcPts val="1200"/>
              </a:spcBef>
              <a:spcAft>
                <a:spcPts val="0"/>
              </a:spcAft>
              <a:buSzPts val="1400"/>
              <a:buNone/>
            </a:pPr>
            <a:r>
              <a:t/>
            </a:r>
            <a:endParaRPr sz="1050">
              <a:solidFill>
                <a:srgbClr val="333333"/>
              </a:solidFill>
              <a:highlight>
                <a:srgbClr val="FFFFFF"/>
              </a:highlight>
            </a:endParaRPr>
          </a:p>
          <a:p>
            <a:pPr indent="0" lvl="0" marL="0" rtl="0" algn="l">
              <a:lnSpc>
                <a:spcPct val="115000"/>
              </a:lnSpc>
              <a:spcBef>
                <a:spcPts val="1200"/>
              </a:spcBef>
              <a:spcAft>
                <a:spcPts val="1200"/>
              </a:spcAft>
              <a:buSzPts val="1400"/>
              <a:buNone/>
            </a:pPr>
            <a:r>
              <a:t/>
            </a:r>
            <a:endParaRPr sz="1050">
              <a:solidFill>
                <a:srgbClr val="333333"/>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400"/>
              <a:buNone/>
            </a:pPr>
            <a:r>
              <a:rPr lang="tr-TR" sz="1050">
                <a:solidFill>
                  <a:srgbClr val="333333"/>
                </a:solidFill>
                <a:highlight>
                  <a:srgbClr val="FFFFFF"/>
                </a:highlight>
              </a:rPr>
              <a:t>Koordinasyon ve işbirliğine ilave olarak, otomasyon tool’ları sayesinde,</a:t>
            </a:r>
            <a:endParaRPr sz="1050">
              <a:solidFill>
                <a:srgbClr val="333333"/>
              </a:solidFill>
              <a:highlight>
                <a:srgbClr val="FFFFFF"/>
              </a:highlight>
            </a:endParaRPr>
          </a:p>
          <a:p>
            <a:pPr indent="0" lvl="0" marL="0" rtl="0" algn="l">
              <a:lnSpc>
                <a:spcPct val="100000"/>
              </a:lnSpc>
              <a:spcBef>
                <a:spcPts val="0"/>
              </a:spcBef>
              <a:spcAft>
                <a:spcPts val="0"/>
              </a:spcAft>
              <a:buSzPts val="1400"/>
              <a:buNone/>
            </a:pPr>
            <a:r>
              <a:rPr lang="tr-TR" sz="1050">
                <a:solidFill>
                  <a:srgbClr val="333333"/>
                </a:solidFill>
                <a:highlight>
                  <a:srgbClr val="FFFFFF"/>
                </a:highlight>
              </a:rPr>
              <a:t>Devops’ta kısa aralıklarla yapılan yüklemeler, deployment’lar  ile  canlı ortamda sistemin çalışması takip edilir,</a:t>
            </a:r>
            <a:endParaRPr sz="1050">
              <a:solidFill>
                <a:srgbClr val="333333"/>
              </a:solidFill>
              <a:highlight>
                <a:srgbClr val="FFFFFF"/>
              </a:highlight>
            </a:endParaRPr>
          </a:p>
          <a:p>
            <a:pPr indent="0" lvl="0" marL="0" rtl="0" algn="l">
              <a:lnSpc>
                <a:spcPct val="100000"/>
              </a:lnSpc>
              <a:spcBef>
                <a:spcPts val="0"/>
              </a:spcBef>
              <a:spcAft>
                <a:spcPts val="0"/>
              </a:spcAft>
              <a:buSzPts val="1400"/>
              <a:buNone/>
            </a:pPr>
            <a:r>
              <a:rPr lang="tr-TR" sz="1050">
                <a:solidFill>
                  <a:srgbClr val="333333"/>
                </a:solidFill>
                <a:highlight>
                  <a:srgbClr val="FFFFFF"/>
                </a:highlight>
              </a:rPr>
              <a:t>metrikler alınır, geri beslemeler sağlanarak düzeltmeler haftalık hatta günlük olarak yapılabilir.</a:t>
            </a:r>
            <a:endParaRPr sz="1050">
              <a:solidFill>
                <a:srgbClr val="333333"/>
              </a:solidFill>
              <a:highlight>
                <a:srgbClr val="FFFFFF"/>
              </a:highlight>
            </a:endParaRPr>
          </a:p>
          <a:p>
            <a:pPr indent="0" lvl="0" marL="0" rtl="0" algn="l">
              <a:lnSpc>
                <a:spcPct val="100000"/>
              </a:lnSpc>
              <a:spcBef>
                <a:spcPts val="0"/>
              </a:spcBef>
              <a:spcAft>
                <a:spcPts val="0"/>
              </a:spcAft>
              <a:buSzPts val="14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4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4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400"/>
              <a:buNone/>
            </a:pPr>
            <a:r>
              <a:t/>
            </a:r>
            <a:endParaRPr i="1" sz="1050">
              <a:solidFill>
                <a:srgbClr val="333333"/>
              </a:solidFill>
              <a:highlight>
                <a:srgbClr val="FFFFFF"/>
              </a:highlight>
            </a:endParaRPr>
          </a:p>
          <a:p>
            <a:pPr indent="0" lvl="0" marL="0" rtl="0" algn="l">
              <a:lnSpc>
                <a:spcPct val="100000"/>
              </a:lnSpc>
              <a:spcBef>
                <a:spcPts val="0"/>
              </a:spcBef>
              <a:spcAft>
                <a:spcPts val="0"/>
              </a:spcAft>
              <a:buSzPts val="14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4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400"/>
              <a:buNone/>
            </a:pPr>
            <a:r>
              <a:t/>
            </a:r>
            <a:endParaRPr sz="105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solidFill>
                  <a:schemeClr val="dk1"/>
                </a:solidFill>
              </a:rPr>
              <a:t>🍐 This is a Pear Deck Multiple Choice Slide. Your current options are: A: I finished completely., B: I finished partially., C: No, I didn't finish., </a:t>
            </a:r>
            <a:endParaRPr b="1">
              <a:solidFill>
                <a:schemeClr val="dk1"/>
              </a:solidFill>
            </a:endParaRPr>
          </a:p>
          <a:p>
            <a:pPr indent="0" lvl="0" marL="0" rtl="0" algn="l">
              <a:lnSpc>
                <a:spcPct val="100000"/>
              </a:lnSpc>
              <a:spcBef>
                <a:spcPts val="0"/>
              </a:spcBef>
              <a:spcAft>
                <a:spcPts val="0"/>
              </a:spcAft>
              <a:buSzPts val="1400"/>
              <a:buNone/>
            </a:pPr>
            <a:r>
              <a:rPr b="1" lang="tr-TR">
                <a:solidFill>
                  <a:schemeClr val="dk1"/>
                </a:solidFill>
              </a:rPr>
              <a:t>🍐  To edit the type of question or choices, go back to the "Ask Students a Question" in the Pear Deck sidebar.</a:t>
            </a:r>
            <a:endParaRPr b="1">
              <a:solidFill>
                <a:schemeClr val="dk1"/>
              </a:solidFill>
            </a:endParaRPr>
          </a:p>
          <a:p>
            <a:pPr indent="0" lvl="0" marL="0" rtl="0" algn="l">
              <a:lnSpc>
                <a:spcPct val="100000"/>
              </a:lnSpc>
              <a:spcBef>
                <a:spcPts val="0"/>
              </a:spcBef>
              <a:spcAft>
                <a:spcPts val="0"/>
              </a:spcAft>
              <a:buSzPts val="1400"/>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tr-TR" sz="1200">
                <a:solidFill>
                  <a:schemeClr val="dk1"/>
                </a:solidFill>
              </a:rPr>
              <a:t>Agile ve DevOps öncesinde</a:t>
            </a:r>
            <a:endParaRPr sz="1800">
              <a:solidFill>
                <a:srgbClr val="002060"/>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tr-TR" sz="1200">
                <a:solidFill>
                  <a:schemeClr val="dk1"/>
                </a:solidFill>
              </a:rPr>
              <a:t>Agile ve devops sonrasında</a:t>
            </a:r>
            <a:endParaRPr sz="1800">
              <a:solidFill>
                <a:srgbClr val="002060"/>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tr-TR" sz="1500">
                <a:solidFill>
                  <a:srgbClr val="202124"/>
                </a:solidFill>
                <a:highlight>
                  <a:srgbClr val="F8F9FA"/>
                </a:highlight>
              </a:rPr>
              <a:t>Kimi kaynaklarda Devops kültüründen bahsedilmektedir. hatta tanımlarken;</a:t>
            </a:r>
            <a:endParaRPr sz="15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DevOps, bir kuruluşun uygulamaları ve hizmetleri, yüksek hızda sunma yeteneğini artıran kültürel felsefelerin, uygulamaların ve araçların birleşimidir denmektedir.</a:t>
            </a:r>
            <a:endParaRPr sz="13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Bu bir yerde doğrudur çünkü devops’u anlatırken takım çalışması, iş birliği, iletişim ve koordinasyondan bahsettik. </a:t>
            </a:r>
            <a:endParaRPr sz="13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Devops’u sadece yazılım geliştirirken kullanılan 3-5 otomasyon tool’u kullanılmasına indirgemek yanlış olur.</a:t>
            </a:r>
            <a:endParaRPr sz="13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t/>
            </a:r>
            <a:endParaRPr sz="1500">
              <a:solidFill>
                <a:srgbClr val="002E42"/>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t/>
            </a:r>
            <a:endParaRPr sz="1500">
              <a:solidFill>
                <a:srgbClr val="002E42"/>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 This is a Pear Deck Text Slide </a:t>
            </a:r>
            <a:endParaRPr sz="1800"/>
          </a:p>
          <a:p>
            <a:pPr indent="0" lvl="0" marL="0" rtl="0" algn="l">
              <a:lnSpc>
                <a:spcPct val="100000"/>
              </a:lnSpc>
              <a:spcBef>
                <a:spcPts val="0"/>
              </a:spcBef>
              <a:spcAft>
                <a:spcPts val="0"/>
              </a:spcAft>
              <a:buSzPts val="1400"/>
              <a:buNone/>
            </a:pPr>
            <a:r>
              <a:rPr lang="tr-TR" sz="1800"/>
              <a:t>🍐 To edit the type of question, go back to the "Ask Students a Question" in the Pear Deck sidebar.</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tr-TR" sz="1600">
                <a:solidFill>
                  <a:srgbClr val="202124"/>
                </a:solidFill>
                <a:highlight>
                  <a:srgbClr val="F8F9FA"/>
                </a:highlight>
              </a:rPr>
              <a:t>Bu devsecops konusu kafanızı karıştırmasın</a:t>
            </a:r>
            <a:endParaRPr sz="16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600">
                <a:solidFill>
                  <a:srgbClr val="202124"/>
                </a:solidFill>
                <a:highlight>
                  <a:srgbClr val="F8F9FA"/>
                </a:highlight>
              </a:rPr>
              <a:t>Böyle bir terşmden bilginiz olması maksadıyla kısaca bahsetmek istiyorum.</a:t>
            </a:r>
            <a:endParaRPr sz="16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600">
                <a:solidFill>
                  <a:srgbClr val="202124"/>
                </a:solidFill>
                <a:highlight>
                  <a:srgbClr val="F8F9FA"/>
                </a:highlight>
              </a:rPr>
              <a:t>Bir DevOps ekibindeki herkesin odak noktası güvenlik olduğunda, buna DevSecOps denir.</a:t>
            </a:r>
            <a:endParaRPr sz="16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sz="1600">
              <a:solidFill>
                <a:srgbClr val="202124"/>
              </a:solidFill>
              <a:highlight>
                <a:srgbClr val="F8F9FA"/>
              </a:highlight>
            </a:endParaRPr>
          </a:p>
          <a:p>
            <a:pPr indent="0" lvl="0" marL="0" rtl="0" algn="l">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DevSecOps, IT güvenliğine “güvenlikten herkes sorumludur” yaklaşımının bir sonucudur.</a:t>
            </a:r>
            <a:endParaRPr sz="1200">
              <a:solidFill>
                <a:srgbClr val="202124"/>
              </a:solidFill>
              <a:highlight>
                <a:srgbClr val="F8F9FA"/>
              </a:highlight>
            </a:endParaRPr>
          </a:p>
          <a:p>
            <a:pPr indent="0" lvl="0" marL="0" rtl="0" algn="l">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Bir kuruluşun DevOps düzenine,   ilave güvenlik uygulamaları eklemesini  içerir.</a:t>
            </a:r>
            <a:endParaRPr sz="1200">
              <a:solidFill>
                <a:srgbClr val="202124"/>
              </a:solidFill>
              <a:highlight>
                <a:srgbClr val="F8F9FA"/>
              </a:highlight>
            </a:endParaRPr>
          </a:p>
          <a:p>
            <a:pPr indent="0" lvl="0" marL="0" rtl="0" algn="l">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Amaç, güvenliği yazılım geliştirme iş akışının tüm aşamalarına dahil etmektir.</a:t>
            </a:r>
            <a:endParaRPr sz="1200">
              <a:solidFill>
                <a:srgbClr val="202124"/>
              </a:solidFill>
              <a:highlight>
                <a:srgbClr val="F8F9FA"/>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8F9FA"/>
              </a:highlight>
            </a:endParaRPr>
          </a:p>
          <a:p>
            <a:pPr indent="0" lvl="0" marL="0" rtl="0" algn="l">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(Bunu sağlamak için Bulut sistemlerinde aws xray, Guarduty, inspector gibi araçlar vardır. Güvenlik açıklarını kontrol etmek için araçlar bunlar.</a:t>
            </a:r>
            <a:endParaRPr sz="1200">
              <a:solidFill>
                <a:srgbClr val="202124"/>
              </a:solidFill>
              <a:highlight>
                <a:srgbClr val="F8F9FA"/>
              </a:highlight>
            </a:endParaRPr>
          </a:p>
          <a:p>
            <a:pPr indent="0" lvl="0" marL="0" rtl="0" algn="l">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İkinci olarak kod yazarken şifrelerinizi doğrudan koda yazılmaz farklı bir dosya içinde tutulur. Buna ilave olarak  oluşturduğunuz bu dosyadaki şifre ve kimlik bilgilerinizi de şifreli olarak yazılması gibi husuları örnek gösterebiliriz.)</a:t>
            </a:r>
            <a:endParaRPr sz="16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60000"/>
              </a:lnSpc>
              <a:spcBef>
                <a:spcPts val="0"/>
              </a:spcBef>
              <a:spcAft>
                <a:spcPts val="3400"/>
              </a:spcAft>
              <a:buSzPts val="1400"/>
              <a:buNone/>
            </a:pPr>
            <a:r>
              <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200">
                <a:solidFill>
                  <a:srgbClr val="202124"/>
                </a:solidFill>
                <a:highlight>
                  <a:srgbClr val="F8F9FA"/>
                </a:highlight>
              </a:rPr>
              <a:t>Buraya kadar konuyu özetleyecek olursak;</a:t>
            </a:r>
            <a:endParaRPr sz="1200">
              <a:solidFill>
                <a:srgbClr val="202124"/>
              </a:solidFill>
              <a:highlight>
                <a:srgbClr val="F8F9FA"/>
              </a:highlight>
            </a:endParaRPr>
          </a:p>
          <a:p>
            <a:pPr indent="0" lvl="0" marL="0" rtl="0" algn="l">
              <a:lnSpc>
                <a:spcPct val="115000"/>
              </a:lnSpc>
              <a:spcBef>
                <a:spcPts val="0"/>
              </a:spcBef>
              <a:spcAft>
                <a:spcPts val="0"/>
              </a:spcAft>
              <a:buSzPts val="1400"/>
              <a:buNone/>
            </a:pPr>
            <a:r>
              <a:t/>
            </a:r>
            <a:endParaRPr sz="1200">
              <a:solidFill>
                <a:srgbClr val="202124"/>
              </a:solidFill>
              <a:highlight>
                <a:srgbClr val="F8F9FA"/>
              </a:highlight>
            </a:endParaRPr>
          </a:p>
          <a:p>
            <a:pPr indent="0" lvl="0" marL="0" rtl="0" algn="l">
              <a:lnSpc>
                <a:spcPct val="115000"/>
              </a:lnSpc>
              <a:spcBef>
                <a:spcPts val="0"/>
              </a:spcBef>
              <a:spcAft>
                <a:spcPts val="0"/>
              </a:spcAft>
              <a:buSzPts val="1400"/>
              <a:buNone/>
            </a:pPr>
            <a:r>
              <a:rPr lang="tr-TR" sz="1200">
                <a:solidFill>
                  <a:srgbClr val="202124"/>
                </a:solidFill>
                <a:highlight>
                  <a:srgbClr val="F8F9FA"/>
                </a:highlight>
              </a:rPr>
              <a:t>Yansıdan</a:t>
            </a:r>
            <a:endParaRPr sz="1200">
              <a:solidFill>
                <a:srgbClr val="202124"/>
              </a:solidFill>
              <a:highlight>
                <a:srgbClr val="F8F9FA"/>
              </a:highlight>
            </a:endParaRPr>
          </a:p>
          <a:p>
            <a:pPr indent="0" lvl="0" marL="0" rtl="0" algn="l">
              <a:lnSpc>
                <a:spcPct val="115000"/>
              </a:lnSpc>
              <a:spcBef>
                <a:spcPts val="0"/>
              </a:spcBef>
              <a:spcAft>
                <a:spcPts val="0"/>
              </a:spcAft>
              <a:buSzPts val="1400"/>
              <a:buNone/>
            </a:pPr>
            <a:r>
              <a:t/>
            </a:r>
            <a:endParaRPr>
              <a:solidFill>
                <a:srgbClr val="202124"/>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 This is a Pear Deck Text Slide </a:t>
            </a:r>
            <a:endParaRPr/>
          </a:p>
          <a:p>
            <a:pPr indent="0" lvl="0" marL="0" rtl="0" algn="l">
              <a:lnSpc>
                <a:spcPct val="100000"/>
              </a:lnSpc>
              <a:spcBef>
                <a:spcPts val="0"/>
              </a:spcBef>
              <a:spcAft>
                <a:spcPts val="0"/>
              </a:spcAft>
              <a:buSzPts val="1400"/>
              <a:buNone/>
            </a:pPr>
            <a:r>
              <a:rPr lang="tr-TR"/>
              <a:t>🍐 To edit the type of question,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sz="1400"/>
              <a:t>Bu soruyu cevaplayıp bi araya gidelim</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Who  knows </a:t>
            </a:r>
            <a:r>
              <a:rPr lang="tr-TR" sz="1400">
                <a:solidFill>
                  <a:srgbClr val="0A3534"/>
                </a:solidFill>
                <a:latin typeface="Proxima Nova Semibold"/>
                <a:ea typeface="Proxima Nova Semibold"/>
                <a:cs typeface="Proxima Nova Semibold"/>
                <a:sym typeface="Proxima Nova Semibold"/>
              </a:rPr>
              <a:t>DevOps phases?</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500">
                <a:solidFill>
                  <a:srgbClr val="202124"/>
                </a:solidFill>
                <a:highlight>
                  <a:srgbClr val="F8F9FA"/>
                </a:highlight>
              </a:rPr>
              <a:t>DevOps 8 farklı aşamadan oluşur. </a:t>
            </a:r>
            <a:endParaRPr sz="15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500">
                <a:solidFill>
                  <a:srgbClr val="202124"/>
                </a:solidFill>
                <a:highlight>
                  <a:srgbClr val="F8F9FA"/>
                </a:highlight>
              </a:rPr>
              <a:t> Bu şekilde, çeşitli aşamalar boyunca kullanılan araçları ve süreçleri tanımlayabiliriz.</a:t>
            </a:r>
            <a:endParaRPr sz="15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500">
                <a:solidFill>
                  <a:srgbClr val="202124"/>
                </a:solidFill>
                <a:highlight>
                  <a:srgbClr val="F8F9FA"/>
                </a:highlight>
              </a:rPr>
              <a:t>Bu bölüm , bir devops mühendisinin gerçekte ne yaptığını anlayabileceğiniz kısım.</a:t>
            </a:r>
            <a:endParaRPr sz="1500">
              <a:solidFill>
                <a:srgbClr val="202124"/>
              </a:solidFill>
              <a:highlight>
                <a:srgbClr val="F8F9FA"/>
              </a:highlight>
            </a:endParaRPr>
          </a:p>
          <a:p>
            <a:pPr indent="0" lvl="0" marL="0" marR="38100" rtl="0" algn="l">
              <a:lnSpc>
                <a:spcPct val="128571"/>
              </a:lnSpc>
              <a:spcBef>
                <a:spcPts val="1200"/>
              </a:spcBef>
              <a:spcAft>
                <a:spcPts val="0"/>
              </a:spcAft>
              <a:buClr>
                <a:schemeClr val="dk1"/>
              </a:buClr>
              <a:buSzPts val="1100"/>
              <a:buFont typeface="Arial"/>
              <a:buNone/>
            </a:pPr>
            <a:r>
              <a:rPr lang="tr-TR" sz="1500">
                <a:solidFill>
                  <a:srgbClr val="202124"/>
                </a:solidFill>
                <a:highlight>
                  <a:srgbClr val="F8F9FA"/>
                </a:highlight>
              </a:rPr>
              <a:t>Lütfen bu kısma odaklanalım.</a:t>
            </a:r>
            <a:endParaRPr sz="1500">
              <a:solidFill>
                <a:srgbClr val="202124"/>
              </a:solidFill>
              <a:highlight>
                <a:srgbClr val="F8F9FA"/>
              </a:highlight>
            </a:endParaRPr>
          </a:p>
          <a:p>
            <a:pPr indent="0" lvl="0" marL="0" rtl="0" algn="l">
              <a:lnSpc>
                <a:spcPct val="115000"/>
              </a:lnSpc>
              <a:spcBef>
                <a:spcPts val="0"/>
              </a:spcBef>
              <a:spcAft>
                <a:spcPts val="1200"/>
              </a:spcAft>
              <a:buSzPts val="1400"/>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SzPts val="1800"/>
              <a:buNone/>
            </a:pPr>
            <a:r>
              <a:t/>
            </a:r>
            <a:endParaRPr sz="200">
              <a:solidFill>
                <a:srgbClr val="292929"/>
              </a:solidFill>
              <a:highlight>
                <a:srgbClr val="FFFFFF"/>
              </a:highlight>
            </a:endParaRPr>
          </a:p>
          <a:p>
            <a:pPr indent="0" lvl="0" marL="139700" marR="0" rtl="0" algn="l">
              <a:lnSpc>
                <a:spcPct val="100000"/>
              </a:lnSpc>
              <a:spcBef>
                <a:spcPts val="0"/>
              </a:spcBef>
              <a:spcAft>
                <a:spcPts val="0"/>
              </a:spcAft>
              <a:buSzPts val="1800"/>
              <a:buNone/>
            </a:pPr>
            <a:r>
              <a:rPr lang="tr-TR" sz="1200">
                <a:solidFill>
                  <a:srgbClr val="202124"/>
                </a:solidFill>
                <a:highlight>
                  <a:srgbClr val="F8F9FA"/>
                </a:highlight>
              </a:rPr>
              <a:t>SDLC derslerinde  planlama hakkında zaten konuşmuştuk.</a:t>
            </a:r>
            <a:endParaRPr sz="1200">
              <a:solidFill>
                <a:srgbClr val="202124"/>
              </a:solidFill>
              <a:highlight>
                <a:srgbClr val="F8F9FA"/>
              </a:highlight>
            </a:endParaRPr>
          </a:p>
          <a:p>
            <a:pPr indent="0" lvl="0" marL="139700" marR="0" rtl="0" algn="l">
              <a:lnSpc>
                <a:spcPct val="100000"/>
              </a:lnSpc>
              <a:spcBef>
                <a:spcPts val="0"/>
              </a:spcBef>
              <a:spcAft>
                <a:spcPts val="0"/>
              </a:spcAft>
              <a:buSzPts val="1800"/>
              <a:buNone/>
            </a:pPr>
            <a:r>
              <a:rPr lang="tr-TR" sz="1200">
                <a:solidFill>
                  <a:srgbClr val="202124"/>
                </a:solidFill>
                <a:highlight>
                  <a:srgbClr val="F8F9FA"/>
                </a:highlight>
              </a:rPr>
              <a:t>Bu aşamada;</a:t>
            </a:r>
            <a:endParaRPr sz="1200">
              <a:solidFill>
                <a:srgbClr val="202124"/>
              </a:solidFill>
              <a:highlight>
                <a:srgbClr val="F8F9FA"/>
              </a:highlight>
            </a:endParaRPr>
          </a:p>
          <a:p>
            <a:pPr indent="0" lvl="0" marL="139700" marR="0" rtl="0" algn="l">
              <a:lnSpc>
                <a:spcPct val="100000"/>
              </a:lnSpc>
              <a:spcBef>
                <a:spcPts val="0"/>
              </a:spcBef>
              <a:spcAft>
                <a:spcPts val="0"/>
              </a:spcAft>
              <a:buSzPts val="1800"/>
              <a:buNone/>
            </a:pPr>
            <a:r>
              <a:rPr lang="tr-TR" sz="1200">
                <a:solidFill>
                  <a:srgbClr val="202124"/>
                </a:solidFill>
                <a:highlight>
                  <a:srgbClr val="F8F9FA"/>
                </a:highlight>
              </a:rPr>
              <a:t>müşterilerden gereksinimler ve geri bildirimler alınır ve</a:t>
            </a:r>
            <a:endParaRPr sz="1200">
              <a:solidFill>
                <a:srgbClr val="202124"/>
              </a:solidFill>
              <a:highlight>
                <a:srgbClr val="F8F9FA"/>
              </a:highlight>
            </a:endParaRPr>
          </a:p>
          <a:p>
            <a:pPr indent="0" lvl="0" marL="139700" marR="0" rtl="0" algn="l">
              <a:lnSpc>
                <a:spcPct val="100000"/>
              </a:lnSpc>
              <a:spcBef>
                <a:spcPts val="0"/>
              </a:spcBef>
              <a:spcAft>
                <a:spcPts val="0"/>
              </a:spcAft>
              <a:buSzPts val="1800"/>
              <a:buNone/>
            </a:pPr>
            <a:r>
              <a:rPr lang="tr-TR" sz="1200">
                <a:solidFill>
                  <a:srgbClr val="202124"/>
                </a:solidFill>
                <a:highlight>
                  <a:srgbClr val="F8F9FA"/>
                </a:highlight>
              </a:rPr>
              <a:t>geliştirme sürecine rehberlik edecek bir yol haritası oluşturulur.</a:t>
            </a:r>
            <a:endParaRPr sz="1200">
              <a:solidFill>
                <a:srgbClr val="202124"/>
              </a:solidFill>
              <a:highlight>
                <a:srgbClr val="F8F9FA"/>
              </a:highlight>
            </a:endParaRPr>
          </a:p>
          <a:p>
            <a:pPr indent="0" lvl="0" marL="0" marR="0" rtl="0" algn="l">
              <a:lnSpc>
                <a:spcPct val="100000"/>
              </a:lnSpc>
              <a:spcBef>
                <a:spcPts val="0"/>
              </a:spcBef>
              <a:spcAft>
                <a:spcPts val="0"/>
              </a:spcAft>
              <a:buSzPts val="1800"/>
              <a:buNone/>
            </a:pPr>
            <a:r>
              <a:rPr lang="tr-TR" sz="1200">
                <a:solidFill>
                  <a:srgbClr val="202124"/>
                </a:solidFill>
                <a:highlight>
                  <a:srgbClr val="F8F9FA"/>
                </a:highlight>
              </a:rPr>
              <a:t> Ve projenin planlaması yapılır.</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sz="1200">
              <a:solidFill>
                <a:srgbClr val="202124"/>
              </a:solidFill>
              <a:highlight>
                <a:srgbClr val="F8F9FA"/>
              </a:highlight>
            </a:endParaRPr>
          </a:p>
          <a:p>
            <a:pPr indent="0" lvl="0" marL="139700" marR="0" rtl="0" algn="l">
              <a:lnSpc>
                <a:spcPct val="100000"/>
              </a:lnSpc>
              <a:spcBef>
                <a:spcPts val="0"/>
              </a:spcBef>
              <a:spcAft>
                <a:spcPts val="0"/>
              </a:spcAft>
              <a:buSzPts val="1800"/>
              <a:buNone/>
            </a:pPr>
            <a:r>
              <a:t/>
            </a:r>
            <a:endParaRPr sz="1400">
              <a:solidFill>
                <a:srgbClr val="FFFFFF"/>
              </a:solidFill>
              <a:highlight>
                <a:schemeClr val="lt1"/>
              </a:highlight>
            </a:endParaRPr>
          </a:p>
          <a:p>
            <a:pPr indent="0" lvl="0" marL="0" rtl="0" algn="l">
              <a:lnSpc>
                <a:spcPct val="115000"/>
              </a:lnSpc>
              <a:spcBef>
                <a:spcPts val="0"/>
              </a:spcBef>
              <a:spcAft>
                <a:spcPts val="0"/>
              </a:spcAft>
              <a:buSzPts val="1400"/>
              <a:buNone/>
            </a:pPr>
            <a:r>
              <a:t/>
            </a:r>
            <a:endParaRPr sz="1450">
              <a:solidFill>
                <a:srgbClr val="373A3C"/>
              </a:solidFill>
              <a:highlight>
                <a:schemeClr val="lt1"/>
              </a:highlight>
            </a:endParaRPr>
          </a:p>
          <a:p>
            <a:pPr indent="0" lvl="0" marL="0" rtl="0" algn="l">
              <a:lnSpc>
                <a:spcPct val="115000"/>
              </a:lnSpc>
              <a:spcBef>
                <a:spcPts val="1200"/>
              </a:spcBef>
              <a:spcAft>
                <a:spcPts val="120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200"/>
              <a:t>🍐 This is a Pear Deck Text Slide </a:t>
            </a:r>
            <a:endParaRPr sz="1200"/>
          </a:p>
          <a:p>
            <a:pPr indent="0" lvl="0" marL="0" rtl="0" algn="l">
              <a:lnSpc>
                <a:spcPct val="100000"/>
              </a:lnSpc>
              <a:spcBef>
                <a:spcPts val="0"/>
              </a:spcBef>
              <a:spcAft>
                <a:spcPts val="0"/>
              </a:spcAft>
              <a:buSzPts val="1400"/>
              <a:buNone/>
            </a:pPr>
            <a:r>
              <a:rPr lang="tr-TR" sz="1200"/>
              <a:t>🍐 To edit the type of question, go back to the "Ask Students a Question" in the Pear Deck sidebar.</a:t>
            </a:r>
            <a:endParaRPr sz="12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600"/>
              <a:t>Devops hakkında bildiklerinizi peardeckten yazalım</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tr-TR" sz="1600"/>
              <a:t>en genel hali ile development ve operations kelimelerinin bir araya getirilmesinden oluşmuştur.</a:t>
            </a:r>
            <a:endParaRPr sz="1600"/>
          </a:p>
          <a:p>
            <a:pPr indent="0" lvl="0" marL="0" rtl="0" algn="l">
              <a:lnSpc>
                <a:spcPct val="100000"/>
              </a:lnSpc>
              <a:spcBef>
                <a:spcPts val="0"/>
              </a:spcBef>
              <a:spcAft>
                <a:spcPts val="0"/>
              </a:spcAft>
              <a:buSzPts val="1400"/>
              <a:buNone/>
            </a:pPr>
            <a:r>
              <a:rPr lang="tr-TR" sz="1600"/>
              <a:t>buradan sanırım bi çıkarım yapabiliriz.</a:t>
            </a:r>
            <a:endParaRPr sz="16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Bu aşama developer ekibinin fiilen  kodlamaya başladığı aşamadadır. </a:t>
            </a:r>
            <a:endParaRPr>
              <a:solidFill>
                <a:srgbClr val="202124"/>
              </a:solidFill>
              <a:highlight>
                <a:srgbClr val="F8F9FA"/>
              </a:highlight>
            </a:endParaRPr>
          </a:p>
          <a:p>
            <a:pPr indent="0" lvl="0" marL="0" rtl="0" algn="l">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 Ekip sabah kahvelerini alır daily stand-up meeting’e katılır. Şu ana kadar Ne yaptım bugün ne yapılacak, benim işimi yapmama engel olan bi durum var mı bunlar kısaca konuşulur.  </a:t>
            </a:r>
            <a:endParaRPr>
              <a:solidFill>
                <a:srgbClr val="202124"/>
              </a:solidFill>
              <a:highlight>
                <a:srgbClr val="F8F9FA"/>
              </a:highlight>
            </a:endParaRPr>
          </a:p>
          <a:p>
            <a:pPr indent="0" lvl="0" marL="0" rtl="0" algn="l">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Ekip dağılır developerlar kodları yazmaya devam ederken, devops’cular  ne yapacak?</a:t>
            </a:r>
            <a:endParaRPr>
              <a:solidFill>
                <a:srgbClr val="202124"/>
              </a:solidFill>
              <a:highlight>
                <a:srgbClr val="F8F9FA"/>
              </a:highlight>
            </a:endParaRPr>
          </a:p>
          <a:p>
            <a:pPr indent="0" lvl="0" marL="0" rtl="0" algn="l">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Onlar da Developerlar için geliştirme ortamı yaratırlar. Cloud üzerinde  bu ortamı ayağa kaldırırlar.</a:t>
            </a:r>
            <a:endParaRPr>
              <a:solidFill>
                <a:srgbClr val="202124"/>
              </a:solidFill>
              <a:highlight>
                <a:srgbClr val="F8F9FA"/>
              </a:highlight>
            </a:endParaRPr>
          </a:p>
          <a:p>
            <a:pPr indent="0" lvl="0" marL="0" rtl="0" algn="l">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çünkü ekipteki herkes aynı altyapıyı, aynı dependency leri , birbirleri uyumlu servisleri framework’lari kullanması gerekir bu sayede otomasyon mümkün olur.</a:t>
            </a:r>
            <a:endParaRPr>
              <a:solidFill>
                <a:srgbClr val="202124"/>
              </a:solidFill>
              <a:highlight>
                <a:srgbClr val="F8F9FA"/>
              </a:highlight>
            </a:endParaRPr>
          </a:p>
          <a:p>
            <a:pPr indent="0" lvl="0" marL="0" rtl="0" algn="l">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Yoksa tüm modüller değişik alt yapılardan alınıp deploy edildiğinde o ortamda çakışmalar olabilir. Bu durumda sistem çalışmaz.    </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Bu ortam bulutta oluşturuyor dedik. Kısaca AWS konsolunu size hemen tanıtayım.</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 Devops’cular bu konsolla yatıp kalkacaklar.</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(aws’ten göster)</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Bu ortamda makineler ayağa kaldırılınca iş bitmiyor, yazılımın ihtiyaçlarına göre gerekli tool’ları servisleri, güncellemeleri de ayağa kaldırılan makinelerde yapılması gerekiyor.</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Onu nasıl yapıyoruz ssh (secure shell) bağlantısı ile makinelere bağlanıp yapıyoruz.</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(vs koddan göster)</a:t>
            </a:r>
            <a:endParaRPr>
              <a:solidFill>
                <a:srgbClr val="202124"/>
              </a:solidFill>
              <a:highlight>
                <a:srgbClr val="F8F9FA"/>
              </a:highlight>
            </a:endParaRPr>
          </a:p>
          <a:p>
            <a:pPr indent="0" lvl="0" marL="0" rtl="0" algn="l">
              <a:lnSpc>
                <a:spcPct val="218181"/>
              </a:lnSpc>
              <a:spcBef>
                <a:spcPts val="1400"/>
              </a:spcBef>
              <a:spcAft>
                <a:spcPts val="0"/>
              </a:spcAft>
              <a:buClr>
                <a:schemeClr val="dk1"/>
              </a:buClr>
              <a:buSzPts val="1100"/>
              <a:buFont typeface="Arial"/>
              <a:buNone/>
            </a:pPr>
            <a:r>
              <a:t/>
            </a:r>
            <a:endParaRPr sz="9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t/>
            </a:r>
            <a:endParaRPr sz="900">
              <a:solidFill>
                <a:srgbClr val="292929"/>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SzPts val="18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400">
                <a:solidFill>
                  <a:srgbClr val="292929"/>
                </a:solidFill>
                <a:highlight>
                  <a:srgbClr val="FFFFFF"/>
                </a:highlight>
                <a:latin typeface="Georgia"/>
                <a:ea typeface="Georgia"/>
                <a:cs typeface="Georgia"/>
                <a:sym typeface="Georgia"/>
              </a:rPr>
              <a:t>Build aşaması </a:t>
            </a:r>
            <a:r>
              <a:rPr lang="tr-TR" sz="1200">
                <a:solidFill>
                  <a:srgbClr val="202124"/>
                </a:solidFill>
                <a:highlight>
                  <a:srgbClr val="F8F9FA"/>
                </a:highlight>
              </a:rPr>
              <a:t>DevOps'un gerçekten devreye girdiği yerdir. Geliştirme sürecinin otomatik hale getirilip sürekli entegrasyonun yani Continous Integration’ın sağlandığı aşamadır.</a:t>
            </a:r>
            <a:endParaRPr sz="12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200">
                <a:solidFill>
                  <a:srgbClr val="202124"/>
                </a:solidFill>
                <a:highlight>
                  <a:srgbClr val="F8F9FA"/>
                </a:highlight>
              </a:rPr>
              <a:t>Bu aşmada Ant, Maven, Gradle gibi araçlar bu aşamada kodu oluşturmak ve sonraki aşamalarda kullanılmak üzere executable bir dosya olarak paketlemek için kullanılır.</a:t>
            </a:r>
            <a:endParaRPr sz="12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200">
                <a:solidFill>
                  <a:srgbClr val="202124"/>
                </a:solidFill>
                <a:highlight>
                  <a:srgbClr val="F8F9FA"/>
                </a:highlight>
              </a:rPr>
              <a:t>Bir geliştirici bir task’ı bitirdiğinde, git'i kullanarak kodlarını git reposuna gönderir.</a:t>
            </a:r>
            <a:endParaRPr sz="12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200">
                <a:solidFill>
                  <a:srgbClr val="202124"/>
                </a:solidFill>
                <a:highlight>
                  <a:srgbClr val="F8F9FA"/>
                </a:highlight>
              </a:rPr>
              <a:t>Bu işlemde genellikle dev branchı ile değişikliğin birleşmesi için pull request veya gitlab ta kullanıldığı şekli ile merge request gönderilir.—</a:t>
            </a:r>
            <a:endParaRPr sz="12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200">
                <a:solidFill>
                  <a:srgbClr val="202124"/>
                </a:solidFill>
                <a:highlight>
                  <a:srgbClr val="F8F9FA"/>
                </a:highlight>
              </a:rPr>
              <a:t>Bu istekle beraber Devops’cuların kullandığı tool’lar ile, oluşturduğu  pipeline tetiklenir ve sistem, kodların build-test ve deploy işlemlerini otomatik olarak  oluşturur. </a:t>
            </a:r>
            <a:endParaRPr sz="12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200">
                <a:solidFill>
                  <a:srgbClr val="202124"/>
                </a:solidFill>
                <a:highlight>
                  <a:srgbClr val="F8F9FA"/>
                </a:highlight>
              </a:rPr>
              <a:t>Yine canlı bir örnek üzerinden pipeline oluşturan dosyaları göstermek istiyorum (gitlab-ci.yaml dosyasını göster)</a:t>
            </a:r>
            <a:endParaRPr sz="12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200">
                <a:solidFill>
                  <a:srgbClr val="202124"/>
                </a:solidFill>
                <a:highlight>
                  <a:srgbClr val="F8F9FA"/>
                </a:highlight>
              </a:rPr>
              <a:t>Ekip lideri, yapılan değişiklikleri gözden geçirir ve herhangi bir sorun olmadığını gördüğünde pull request’i  onaylar.</a:t>
            </a:r>
            <a:endParaRPr sz="12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200">
                <a:solidFill>
                  <a:srgbClr val="202124"/>
                </a:solidFill>
                <a:highlight>
                  <a:srgbClr val="F8F9FA"/>
                </a:highlight>
              </a:rPr>
              <a:t> Size örnek bi video seyrettirmek istiyorum:</a:t>
            </a:r>
            <a:endParaRPr sz="1200">
              <a:solidFill>
                <a:srgbClr val="202124"/>
              </a:solidFill>
              <a:highlight>
                <a:srgbClr val="F8F9FA"/>
              </a:highlight>
            </a:endParaRPr>
          </a:p>
          <a:p>
            <a:pPr indent="0" lvl="0" marL="0" rtl="0" algn="l">
              <a:lnSpc>
                <a:spcPct val="115000"/>
              </a:lnSpc>
              <a:spcBef>
                <a:spcPts val="1200"/>
              </a:spcBef>
              <a:spcAft>
                <a:spcPts val="0"/>
              </a:spcAft>
              <a:buSzPts val="1400"/>
              <a:buNone/>
            </a:pPr>
            <a:r>
              <a:t/>
            </a:r>
            <a:endParaRPr sz="1400">
              <a:solidFill>
                <a:srgbClr val="292929"/>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SzPts val="1400"/>
              <a:buNone/>
            </a:pPr>
            <a:r>
              <a:rPr lang="tr-TR" sz="1400" u="sng">
                <a:solidFill>
                  <a:schemeClr val="hlink"/>
                </a:solidFill>
                <a:highlight>
                  <a:srgbClr val="FFFFFF"/>
                </a:highlight>
                <a:latin typeface="Georgia"/>
                <a:ea typeface="Georgia"/>
                <a:cs typeface="Georgia"/>
                <a:sym typeface="Georgia"/>
                <a:hlinkClick r:id="rId2"/>
              </a:rPr>
              <a:t>https://www.youtube.com/watch?v=rR4n-0KYeKQ&amp;t=3s</a:t>
            </a:r>
            <a:endParaRPr sz="1400">
              <a:solidFill>
                <a:srgbClr val="292929"/>
              </a:solidFill>
              <a:highlight>
                <a:srgbClr val="FFFFFF"/>
              </a:highlight>
              <a:latin typeface="Georgia"/>
              <a:ea typeface="Georgia"/>
              <a:cs typeface="Georgia"/>
              <a:sym typeface="Georgia"/>
            </a:endParaRPr>
          </a:p>
          <a:p>
            <a:pPr indent="0" lvl="0" marL="0" rtl="0" algn="l">
              <a:lnSpc>
                <a:spcPct val="115000"/>
              </a:lnSpc>
              <a:spcBef>
                <a:spcPts val="1200"/>
              </a:spcBef>
              <a:spcAft>
                <a:spcPts val="1200"/>
              </a:spcAft>
              <a:buSzPts val="1400"/>
              <a:buNone/>
            </a:pPr>
            <a:r>
              <a:t/>
            </a:r>
            <a:endParaRPr sz="14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Az önce bazı tool’lardan bahsettim bu yansıda hemen hepsini görebilirsiniz.</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300">
                <a:solidFill>
                  <a:srgbClr val="202124"/>
                </a:solidFill>
                <a:highlight>
                  <a:srgbClr val="F8F9FA"/>
                </a:highlight>
              </a:rPr>
              <a:t>Bu yansıda en çok kullanılan tool’ları görüyorsunuz.</a:t>
            </a:r>
            <a:endParaRPr sz="13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300">
              <a:solidFill>
                <a:srgbClr val="202124"/>
              </a:solidFill>
              <a:highlight>
                <a:srgbClr val="F8F9FA"/>
              </a:highlight>
            </a:endParaRPr>
          </a:p>
          <a:p>
            <a:pPr indent="0" lvl="0" marL="0" marR="38100" rtl="0" algn="l">
              <a:lnSpc>
                <a:spcPct val="128571"/>
              </a:lnSpc>
              <a:spcBef>
                <a:spcPts val="0"/>
              </a:spcBef>
              <a:spcAft>
                <a:spcPts val="0"/>
              </a:spcAft>
              <a:buSzPts val="1400"/>
              <a:buNone/>
            </a:pPr>
            <a:r>
              <a:rPr lang="tr-TR" sz="1300">
                <a:solidFill>
                  <a:srgbClr val="202124"/>
                </a:solidFill>
                <a:highlight>
                  <a:srgbClr val="F8F9FA"/>
                </a:highlight>
              </a:rPr>
              <a:t>Burada bir birlerinin muadili tool’lar var ansible-chef-puppet gibi </a:t>
            </a:r>
            <a:endParaRPr sz="1300">
              <a:solidFill>
                <a:srgbClr val="202124"/>
              </a:solidFill>
              <a:highlight>
                <a:srgbClr val="F8F9FA"/>
              </a:highlight>
            </a:endParaRPr>
          </a:p>
          <a:p>
            <a:pPr indent="0" lvl="0" marL="0" marR="38100" rtl="0" algn="l">
              <a:lnSpc>
                <a:spcPct val="128571"/>
              </a:lnSpc>
              <a:spcBef>
                <a:spcPts val="0"/>
              </a:spcBef>
              <a:spcAft>
                <a:spcPts val="0"/>
              </a:spcAft>
              <a:buSzPts val="1400"/>
              <a:buNone/>
            </a:pPr>
            <a:r>
              <a:rPr lang="tr-TR" sz="1300">
                <a:solidFill>
                  <a:srgbClr val="202124"/>
                </a:solidFill>
                <a:highlight>
                  <a:srgbClr val="F8F9FA"/>
                </a:highlight>
              </a:rPr>
              <a:t>kubernetes docker swarm yine benzer amaçlı toollar.</a:t>
            </a:r>
            <a:endParaRPr sz="13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3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3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400"/>
              <a:buNone/>
            </a:pPr>
            <a:r>
              <a:rPr lang="tr-TR" sz="1300">
                <a:solidFill>
                  <a:srgbClr val="292929"/>
                </a:solidFill>
                <a:highlight>
                  <a:srgbClr val="FFFFFF"/>
                </a:highlight>
                <a:latin typeface="Georgia"/>
                <a:ea typeface="Georgia"/>
                <a:cs typeface="Georgia"/>
                <a:sym typeface="Georgia"/>
              </a:rPr>
              <a:t>(show jenkins server and gitlab)</a:t>
            </a:r>
            <a:endParaRPr sz="13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300">
                <a:solidFill>
                  <a:srgbClr val="202124"/>
                </a:solidFill>
                <a:highlight>
                  <a:srgbClr val="F8F9FA"/>
                </a:highlight>
              </a:rPr>
              <a:t>Modüller tamamlanıp başarılı şekilde build ve unit test işlemleri yapıldığında, daha derinlikli testlere geçilir.</a:t>
            </a:r>
            <a:endParaRPr sz="13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300">
                <a:solidFill>
                  <a:srgbClr val="202124"/>
                </a:solidFill>
                <a:highlight>
                  <a:srgbClr val="F8F9FA"/>
                </a:highlight>
              </a:rPr>
              <a:t>testler için  genellikle production ortamına benzer bir ortam hazırlanır. </a:t>
            </a:r>
            <a:endParaRPr sz="13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300">
                <a:solidFill>
                  <a:srgbClr val="202124"/>
                </a:solidFill>
                <a:highlight>
                  <a:srgbClr val="F8F9FA"/>
                </a:highlight>
              </a:rPr>
              <a:t>bu ortamı hazır hale getirmekten yine DevOps cular sorumludur.</a:t>
            </a:r>
            <a:endParaRPr sz="13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300">
                <a:solidFill>
                  <a:srgbClr val="202124"/>
                </a:solidFill>
                <a:highlight>
                  <a:srgbClr val="F8F9FA"/>
                </a:highlight>
              </a:rPr>
              <a:t>Yani kodlama başlangıcında olduğu gibi test ortamı içinde uygun bir alt yapıyı ayağa kaldırırlar.</a:t>
            </a:r>
            <a:endParaRPr sz="14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400">
                <a:solidFill>
                  <a:srgbClr val="202124"/>
                </a:solidFill>
                <a:highlight>
                  <a:srgbClr val="F8F9FA"/>
                </a:highlight>
              </a:rPr>
              <a:t>test aşaması için Selenium, TestNG, JUnit gibi otomasyon test araçları kullanılmaktadır.</a:t>
            </a:r>
            <a:endParaRPr sz="14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400">
                <a:solidFill>
                  <a:srgbClr val="202124"/>
                </a:solidFill>
                <a:highlight>
                  <a:srgbClr val="F8F9FA"/>
                </a:highlight>
              </a:rPr>
              <a:t>Bu araçlar, QA ekiplerinin işlevsellikte herhangi bir kusur olmadığından emin olmak için birden çok kod tabanını test etmesine olanak tanır.</a:t>
            </a:r>
            <a:endParaRPr sz="14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400">
                <a:solidFill>
                  <a:srgbClr val="202124"/>
                </a:solidFill>
                <a:highlight>
                  <a:srgbClr val="F8F9FA"/>
                </a:highlight>
              </a:rPr>
              <a:t> Bu aşamada, test ortamı Docker Container’lar kurulabilir.</a:t>
            </a:r>
            <a:endParaRPr sz="1400">
              <a:solidFill>
                <a:srgbClr val="202124"/>
              </a:solidFill>
              <a:highlight>
                <a:srgbClr val="F8F9FA"/>
              </a:highlight>
            </a:endParaRPr>
          </a:p>
          <a:p>
            <a:pPr indent="0" lvl="0" marL="0" rtl="0" algn="l">
              <a:lnSpc>
                <a:spcPct val="115000"/>
              </a:lnSpc>
              <a:spcBef>
                <a:spcPts val="1200"/>
              </a:spcBef>
              <a:spcAft>
                <a:spcPts val="0"/>
              </a:spcAft>
              <a:buSzPts val="1400"/>
              <a:buNone/>
            </a:pPr>
            <a:r>
              <a:rPr lang="tr-TR" sz="1400">
                <a:solidFill>
                  <a:srgbClr val="202124"/>
                </a:solidFill>
                <a:highlight>
                  <a:srgbClr val="F8F9FA"/>
                </a:highlight>
              </a:rPr>
              <a:t> Yazılan Kodların docker  imageları alınarak oluşturulan test ortamına deploy edilir. Bu ortama staging de denir ve production ortamının birebir aynısı olması sağlanır.</a:t>
            </a:r>
            <a:endParaRPr sz="1400">
              <a:solidFill>
                <a:srgbClr val="202124"/>
              </a:solidFill>
              <a:highlight>
                <a:srgbClr val="F8F9FA"/>
              </a:highlight>
            </a:endParaRPr>
          </a:p>
          <a:p>
            <a:pPr indent="0" lvl="0" marL="0" marR="38100" rtl="0" algn="l">
              <a:lnSpc>
                <a:spcPct val="128571"/>
              </a:lnSpc>
              <a:spcBef>
                <a:spcPts val="1200"/>
              </a:spcBef>
              <a:spcAft>
                <a:spcPts val="0"/>
              </a:spcAft>
              <a:buSzPts val="1400"/>
              <a:buNone/>
            </a:pPr>
            <a:r>
              <a:rPr lang="tr-TR" sz="1400">
                <a:solidFill>
                  <a:srgbClr val="202124"/>
                </a:solidFill>
                <a:highlight>
                  <a:srgbClr val="F8F9FA"/>
                </a:highlight>
              </a:rPr>
              <a:t>Testler bu ortamda yapılır.</a:t>
            </a:r>
            <a:endParaRPr sz="12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t/>
            </a:r>
            <a:endParaRPr sz="1200">
              <a:solidFill>
                <a:srgbClr val="202124"/>
              </a:solidFill>
              <a:highlight>
                <a:srgbClr val="FFFFFF"/>
              </a:highlight>
            </a:endParaRPr>
          </a:p>
          <a:p>
            <a:pPr indent="0" lvl="0" marL="0" rtl="0" algn="l">
              <a:lnSpc>
                <a:spcPct val="115000"/>
              </a:lnSpc>
              <a:spcBef>
                <a:spcPts val="1200"/>
              </a:spcBef>
              <a:spcAft>
                <a:spcPts val="1200"/>
              </a:spcAft>
              <a:buSzPts val="1400"/>
              <a:buNone/>
            </a:pPr>
            <a:r>
              <a:t/>
            </a:r>
            <a:endParaRPr sz="1200">
              <a:solidFill>
                <a:srgbClr val="202124"/>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1400"/>
              </a:spcBef>
              <a:spcAft>
                <a:spcPts val="0"/>
              </a:spcAft>
              <a:buClr>
                <a:schemeClr val="dk1"/>
              </a:buClr>
              <a:buSzPts val="1100"/>
              <a:buFont typeface="Arial"/>
              <a:buNone/>
            </a:pPr>
            <a:r>
              <a:rPr lang="tr-TR">
                <a:solidFill>
                  <a:srgbClr val="292929"/>
                </a:solidFill>
                <a:highlight>
                  <a:srgbClr val="FFFFFF"/>
                </a:highlight>
              </a:rPr>
              <a:t>Bu aşamada yine jenkins veya gitlab kulanıyorsanız gitlab’in kendi CI/CD özelliği ile, testlerden başarı ile geçen her modül bir biri ile entegre çalışması denenir.</a:t>
            </a:r>
            <a:endParaRPr>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tr-TR">
                <a:solidFill>
                  <a:srgbClr val="292929"/>
                </a:solidFill>
                <a:highlight>
                  <a:srgbClr val="FFFFFF"/>
                </a:highlight>
              </a:rPr>
              <a:t>Burada yine docker ve kubernetes dibi konteynır sağlayıcı sistemler kullanılır.</a:t>
            </a:r>
            <a:endParaRPr>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lnSpc>
                <a:spcPct val="115000"/>
              </a:lnSpc>
              <a:spcBef>
                <a:spcPts val="0"/>
              </a:spcBef>
              <a:spcAft>
                <a:spcPts val="1200"/>
              </a:spcAft>
              <a:buSzPts val="1400"/>
              <a:buNone/>
            </a:pPr>
            <a:r>
              <a:t/>
            </a: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320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Tüm sistem hazır olduğunda yazılım artık gerçek production ortamına deploy edilmeye hazırdır.</a:t>
            </a:r>
            <a:endParaRPr>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Devops’cular bu sefer gerçek ortamı hazırlar server’ları kurar ve yüklemeyi yapar.</a:t>
            </a:r>
            <a:endParaRPr>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t/>
            </a:r>
            <a:endParaRPr>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1200"/>
              </a:spcAft>
              <a:buSzPts val="1400"/>
              <a:buNone/>
            </a:pPr>
            <a:r>
              <a:t/>
            </a: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Yazılım yayımlandı  ve müşteriler tarafından kullanılmaya başlandı. Artık Kod yazanlar dinlenebilirler ama;</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Operasyon ekibi için  yeni bir iş var,</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“her şeyin sorunsuz çalıştığından emin olmak”.</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sz="1200">
              <a:solidFill>
                <a:srgbClr val="202124"/>
              </a:solidFill>
              <a:highlight>
                <a:srgbClr val="F8F9FA"/>
              </a:highlight>
            </a:endParaRPr>
          </a:p>
          <a:p>
            <a:pPr indent="0" lvl="0" marL="0" rtl="0" algn="l">
              <a:lnSpc>
                <a:spcPct val="218181"/>
              </a:lnSpc>
              <a:spcBef>
                <a:spcPts val="3200"/>
              </a:spcBef>
              <a:spcAft>
                <a:spcPts val="0"/>
              </a:spcAft>
              <a:buClr>
                <a:schemeClr val="dk1"/>
              </a:buClr>
              <a:buSzPts val="1100"/>
              <a:buFont typeface="Arial"/>
              <a:buNone/>
            </a:pPr>
            <a:r>
              <a:t/>
            </a:r>
            <a:endParaRPr sz="13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1200"/>
              </a:spcAft>
              <a:buSzPts val="1400"/>
              <a:buNone/>
            </a:pPr>
            <a:r>
              <a:t/>
            </a:r>
            <a:endParaRPr sz="18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320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Monitoring aşamasında </a:t>
            </a:r>
            <a:r>
              <a:rPr lang="tr-TR" sz="1200">
                <a:solidFill>
                  <a:srgbClr val="202124"/>
                </a:solidFill>
                <a:highlight>
                  <a:srgbClr val="F8F9FA"/>
                </a:highlight>
              </a:rPr>
              <a:t>Prometheus ve grafana gibi tool’lar bu kullanılır.</a:t>
            </a:r>
            <a:endParaRPr sz="1200">
              <a:solidFill>
                <a:srgbClr val="202124"/>
              </a:solidFill>
              <a:highlight>
                <a:srgbClr val="F8F9FA"/>
              </a:highlight>
            </a:endParaRPr>
          </a:p>
          <a:p>
            <a:pPr indent="0" lvl="0" marL="0" rtl="0" algn="l">
              <a:lnSpc>
                <a:spcPct val="218181"/>
              </a:lnSpc>
              <a:spcBef>
                <a:spcPts val="320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a:t>
            </a:r>
            <a:r>
              <a:rPr lang="tr-TR" sz="1450">
                <a:solidFill>
                  <a:srgbClr val="373A3C"/>
                </a:solidFill>
                <a:highlight>
                  <a:schemeClr val="lt1"/>
                </a:highlight>
              </a:rPr>
              <a:t>Now lets have a break )</a:t>
            </a:r>
            <a:endParaRPr sz="1450">
              <a:solidFill>
                <a:srgbClr val="373A3C"/>
              </a:solidFill>
              <a:highlight>
                <a:schemeClr val="lt1"/>
              </a:highlight>
            </a:endParaRPr>
          </a:p>
          <a:p>
            <a:pPr indent="0" lvl="0" marL="0" rtl="0" algn="l">
              <a:lnSpc>
                <a:spcPct val="218181"/>
              </a:lnSpc>
              <a:spcBef>
                <a:spcPts val="3200"/>
              </a:spcBef>
              <a:spcAft>
                <a:spcPts val="0"/>
              </a:spcAft>
              <a:buClr>
                <a:schemeClr val="dk1"/>
              </a:buClr>
              <a:buSzPts val="1100"/>
              <a:buFont typeface="Arial"/>
              <a:buNone/>
            </a:pPr>
            <a:r>
              <a:t/>
            </a:r>
            <a:endParaRPr sz="12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1200"/>
              </a:spcAft>
              <a:buSzPts val="1400"/>
              <a:buNone/>
            </a:pPr>
            <a:r>
              <a:t/>
            </a:r>
            <a:endParaRPr sz="18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450">
                <a:solidFill>
                  <a:srgbClr val="373A3C"/>
                </a:solidFill>
                <a:highlight>
                  <a:schemeClr val="lt1"/>
                </a:highlight>
              </a:rPr>
              <a:t>Şu ana kadarki kısmı Özetleyecek olursak;</a:t>
            </a:r>
            <a:endParaRPr sz="1450">
              <a:solidFill>
                <a:srgbClr val="373A3C"/>
              </a:solidFill>
              <a:highlight>
                <a:schemeClr val="lt1"/>
              </a:highlight>
            </a:endParaRPr>
          </a:p>
          <a:p>
            <a:pPr indent="0" lvl="0" marL="0" rtl="0" algn="l">
              <a:lnSpc>
                <a:spcPct val="100000"/>
              </a:lnSpc>
              <a:spcBef>
                <a:spcPts val="1200"/>
              </a:spcBef>
              <a:spcAft>
                <a:spcPts val="0"/>
              </a:spcAft>
              <a:buSzPts val="1400"/>
              <a:buNone/>
            </a:pPr>
            <a:r>
              <a:rPr b="1" lang="tr-TR">
                <a:solidFill>
                  <a:srgbClr val="292929"/>
                </a:solidFill>
                <a:highlight>
                  <a:srgbClr val="FFFFFF"/>
                </a:highlight>
                <a:latin typeface="Georgia"/>
                <a:ea typeface="Georgia"/>
                <a:cs typeface="Georgia"/>
                <a:sym typeface="Georgia"/>
              </a:rPr>
              <a:t>Dev takımı, </a:t>
            </a:r>
            <a:r>
              <a:rPr lang="tr-TR">
                <a:solidFill>
                  <a:srgbClr val="292929"/>
                </a:solidFill>
                <a:highlight>
                  <a:srgbClr val="FFFFFF"/>
                </a:highlight>
                <a:latin typeface="Georgia"/>
                <a:ea typeface="Georgia"/>
                <a:cs typeface="Georgia"/>
                <a:sym typeface="Georgia"/>
              </a:rPr>
              <a:t>Oluşturulacak uygulamaya ait planları yapmak,</a:t>
            </a:r>
            <a:endParaRPr>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Uygulamayı oluşturmak(Kodlamak)</a:t>
            </a:r>
            <a:endParaRPr>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Uygulama release ve publish (versiyonlama ve yayınlama)</a:t>
            </a:r>
            <a:endParaRPr>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Uygulama iyileştirme (Update)</a:t>
            </a:r>
            <a:endParaRPr>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Uygulama Test süreçlerinden sorumludur. </a:t>
            </a:r>
            <a:endParaRPr>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400"/>
              <a:buNone/>
            </a:pPr>
            <a:r>
              <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b="1" lang="tr-TR">
                <a:solidFill>
                  <a:srgbClr val="292929"/>
                </a:solidFill>
                <a:highlight>
                  <a:srgbClr val="FFFFFF"/>
                </a:highlight>
                <a:latin typeface="Georgia"/>
                <a:ea typeface="Georgia"/>
                <a:cs typeface="Georgia"/>
                <a:sym typeface="Georgia"/>
              </a:rPr>
              <a:t>Ops takımı,</a:t>
            </a:r>
            <a:endParaRPr b="1">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Oluşan uygulamaların barındırılacağı ve kullanılacağı ortamı alt yapıyı tasarlamak,</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Uygulamaların çalışması için gereken sistem bileşenleri ile iletişime geçebilmeleri için gerekli ;</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ağ ve güvenlik yapılandırmalarının yapılmasını sağlamak,</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Uygulamanın kaynak kullanımını belirlemek,</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Uygulamanın gerekli izleme (Monitoring) araçları ile takibini sağlamak,</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Uygulamanın sistem kaynaklarını kullanım düzeyine göre kaynak arttırımını sağlamaktan (Scale Up ve Scale Down) </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sorumludur</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Bunlar eskiden birbirinden kopuk iki ayrı departman olarak çalışırken,</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Bulut sistemlerin kullanımının yaygınlaşması ve otomasyon araçlarındaki gelişme ile beraber DevOps kültürü gelişmiş,</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sürecin her aşamasında beraber çalışan , koordinasyon ve yardımlaşmanın olduğu </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SzPts val="1400"/>
              <a:buNone/>
            </a:pPr>
            <a:r>
              <a:rPr lang="tr-TR">
                <a:solidFill>
                  <a:srgbClr val="292929"/>
                </a:solidFill>
                <a:highlight>
                  <a:srgbClr val="FFFFFF"/>
                </a:highlight>
                <a:latin typeface="Georgia"/>
                <a:ea typeface="Georgia"/>
                <a:cs typeface="Georgia"/>
                <a:sym typeface="Georgia"/>
              </a:rPr>
              <a:t>build-test - deploy - release süreçlerinin çok daha hızlı yapılabildiği bir Model halini almıştır.</a:t>
            </a:r>
            <a:endParaRPr>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1200"/>
              </a:spcAft>
              <a:buSzPts val="1400"/>
              <a:buNone/>
            </a:pPr>
            <a:r>
              <a:t/>
            </a:r>
            <a:endParaRPr sz="1450">
              <a:solidFill>
                <a:srgbClr val="373A3C"/>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400"/>
              <a:buNone/>
            </a:pPr>
            <a:r>
              <a:rPr lang="tr-TR" sz="1300">
                <a:solidFill>
                  <a:srgbClr val="373A3C"/>
                </a:solidFill>
                <a:highlight>
                  <a:schemeClr val="lt1"/>
                </a:highlight>
              </a:rPr>
              <a:t>Şimdi devops sürecinden biraz bahsetmek istiyorum</a:t>
            </a:r>
            <a:endParaRPr sz="1300">
              <a:solidFill>
                <a:srgbClr val="373A3C"/>
              </a:solidFill>
              <a:highlight>
                <a:schemeClr val="lt1"/>
              </a:highlight>
            </a:endParaRPr>
          </a:p>
          <a:p>
            <a:pPr indent="0" lvl="0" marL="0" rtl="0" algn="l">
              <a:lnSpc>
                <a:spcPct val="115000"/>
              </a:lnSpc>
              <a:spcBef>
                <a:spcPts val="400"/>
              </a:spcBef>
              <a:spcAft>
                <a:spcPts val="120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000"/>
          </a:p>
          <a:p>
            <a:pPr indent="0" lvl="0" marL="0" marR="38100" rtl="0" algn="l">
              <a:lnSpc>
                <a:spcPct val="128571"/>
              </a:lnSpc>
              <a:spcBef>
                <a:spcPts val="0"/>
              </a:spcBef>
              <a:spcAft>
                <a:spcPts val="0"/>
              </a:spcAft>
              <a:buSzPts val="1400"/>
              <a:buNone/>
            </a:pPr>
            <a:r>
              <a:rPr lang="tr-TR" sz="1500">
                <a:solidFill>
                  <a:srgbClr val="202124"/>
                </a:solidFill>
                <a:highlight>
                  <a:srgbClr val="F8F9FA"/>
                </a:highlight>
              </a:rPr>
              <a:t>Devops'un amacı, yazılım geliştirirken, birbiri ile uyum içinde sık aralıklarla, versiyonlama, düzeltme ve güncellemeler yaparak SDLC sürecini kısaltmaktır.</a:t>
            </a:r>
            <a:endParaRPr sz="15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500">
              <a:solidFill>
                <a:srgbClr val="202124"/>
              </a:solidFill>
              <a:highlight>
                <a:srgbClr val="F8F9FA"/>
              </a:highlight>
            </a:endParaRPr>
          </a:p>
          <a:p>
            <a:pPr indent="0" lvl="0" marL="0" marR="38100" rtl="0" algn="l">
              <a:lnSpc>
                <a:spcPct val="128571"/>
              </a:lnSpc>
              <a:spcBef>
                <a:spcPts val="0"/>
              </a:spcBef>
              <a:spcAft>
                <a:spcPts val="0"/>
              </a:spcAft>
              <a:buSzPts val="1400"/>
              <a:buNone/>
            </a:pPr>
            <a:r>
              <a:rPr lang="tr-TR" sz="1500">
                <a:solidFill>
                  <a:srgbClr val="202124"/>
                </a:solidFill>
                <a:highlight>
                  <a:srgbClr val="F8F9FA"/>
                </a:highlight>
              </a:rPr>
              <a:t>Bunu bir boru hattı gibi düşünelim, kod git’te push edildikten sonra otomatik olarak tüm işlemler sırasıyla yapılmaya başlanır. Boru hattından ileri doğru akmaya başlar.</a:t>
            </a:r>
            <a:endParaRPr sz="15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5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500">
              <a:solidFill>
                <a:srgbClr val="202124"/>
              </a:solidFill>
              <a:highlight>
                <a:srgbClr val="F8F9FA"/>
              </a:highlight>
            </a:endParaRPr>
          </a:p>
          <a:p>
            <a:pPr indent="0" lvl="0" marL="0" marR="38100" rtl="0" algn="l">
              <a:lnSpc>
                <a:spcPct val="128571"/>
              </a:lnSpc>
              <a:spcBef>
                <a:spcPts val="0"/>
              </a:spcBef>
              <a:spcAft>
                <a:spcPts val="0"/>
              </a:spcAft>
              <a:buClr>
                <a:srgbClr val="000000"/>
              </a:buClr>
              <a:buSzPts val="1400"/>
              <a:buFont typeface="Arial"/>
              <a:buNone/>
            </a:pPr>
            <a:r>
              <a:rPr lang="tr-TR" sz="1600">
                <a:solidFill>
                  <a:schemeClr val="dk1"/>
                </a:solidFill>
              </a:rPr>
              <a:t>Continuous Integration Server is the heart of DevOps cycle. It manages all automated step operation(s)</a:t>
            </a:r>
            <a:endParaRPr sz="1600"/>
          </a:p>
          <a:p>
            <a:pPr indent="0" lvl="0" marL="0" marR="38100" rtl="0" algn="l">
              <a:lnSpc>
                <a:spcPct val="128571"/>
              </a:lnSpc>
              <a:spcBef>
                <a:spcPts val="0"/>
              </a:spcBef>
              <a:spcAft>
                <a:spcPts val="0"/>
              </a:spcAft>
              <a:buSzPts val="1400"/>
              <a:buNone/>
            </a:pPr>
            <a:r>
              <a:t/>
            </a:r>
            <a:endParaRPr sz="15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5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5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500">
              <a:solidFill>
                <a:srgbClr val="202124"/>
              </a:solidFill>
              <a:highlight>
                <a:srgbClr val="F8F9FA"/>
              </a:highlight>
            </a:endParaRPr>
          </a:p>
          <a:p>
            <a:pPr indent="0" lvl="0" marL="0" marR="38100" rtl="0" algn="l">
              <a:lnSpc>
                <a:spcPct val="128571"/>
              </a:lnSpc>
              <a:spcBef>
                <a:spcPts val="0"/>
              </a:spcBef>
              <a:spcAft>
                <a:spcPts val="0"/>
              </a:spcAft>
              <a:buSzPts val="1400"/>
              <a:buNone/>
            </a:pPr>
            <a:r>
              <a:t/>
            </a:r>
            <a:endParaRPr sz="15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sz="15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Devop’un her aşamasında süreklilik vardır. Sistem otomatik hale getirildiği için her aşamanın kendi içinde de bu pipeline aslında döngüsel olarak çalışır.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Mesela planlama ile beraber kodlama başladığında yani develpoment süreci başladığında Contiunous development başlıyor.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Devops süreci ne sağlar?: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sz="1200">
                <a:solidFill>
                  <a:srgbClr val="202124"/>
                </a:solidFill>
                <a:highlight>
                  <a:srgbClr val="F8F9FA"/>
                </a:highlight>
              </a:rPr>
              <a:t>Tüm geliştiriciler için Standartlaştırılmış bir alt yapı</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rPr lang="tr-TR" sz="1200">
                <a:solidFill>
                  <a:srgbClr val="202124"/>
                </a:solidFill>
                <a:highlight>
                  <a:srgbClr val="F8F9FA"/>
                </a:highlight>
              </a:rPr>
              <a:t>(dünyanın öbür ucundan remote çalışan bir yazılımcı için bile)</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rPr lang="tr-TR" sz="1200">
                <a:solidFill>
                  <a:srgbClr val="202124"/>
                </a:solidFill>
                <a:highlight>
                  <a:srgbClr val="F8F9FA"/>
                </a:highlight>
              </a:rPr>
              <a:t>Her yeni güncellemenin başarısızlık oranını azaltır</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rPr lang="tr-TR" sz="1200">
                <a:solidFill>
                  <a:srgbClr val="202124"/>
                </a:solidFill>
                <a:highlight>
                  <a:srgbClr val="F8F9FA"/>
                </a:highlight>
              </a:rPr>
              <a:t>Yazılım teslim süresini kısalttığı gibi güncellemeler arasındaki süreyi de kısaltır</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(eskiden bir yazılıma yılda bir güncelleme gelirken şimdi her ay güncelleme gelebiliyor)</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3400"/>
              </a:spcAft>
              <a:buClr>
                <a:schemeClr val="dk1"/>
              </a:buClr>
              <a:buSzPts val="1100"/>
              <a:buFont typeface="Arial"/>
              <a:buNone/>
            </a:pPr>
            <a:r>
              <a:rPr b="1" lang="tr-TR" sz="1450">
                <a:solidFill>
                  <a:srgbClr val="373A3C"/>
                </a:solidFill>
                <a:highlight>
                  <a:srgbClr val="FFFFFF"/>
                </a:highlight>
              </a:rPr>
              <a:t>Bu yansıda otomatik haline getirilmiş tam bir süreci görüyorsunuz.</a:t>
            </a:r>
            <a:endParaRPr b="1" sz="1450">
              <a:solidFill>
                <a:srgbClr val="373A3C"/>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38100" rtl="0" algn="l">
              <a:lnSpc>
                <a:spcPct val="128571"/>
              </a:lnSpc>
              <a:spcBef>
                <a:spcPts val="0"/>
              </a:spcBef>
              <a:spcAft>
                <a:spcPts val="0"/>
              </a:spcAft>
              <a:buSzPts val="1400"/>
              <a:buChar char="●"/>
            </a:pPr>
            <a:r>
              <a:rPr lang="tr-TR" sz="1500">
                <a:solidFill>
                  <a:srgbClr val="202124"/>
                </a:solidFill>
                <a:highlight>
                  <a:srgbClr val="F8F9FA"/>
                </a:highlight>
              </a:rPr>
              <a:t>(gitlab’ı göster)</a:t>
            </a:r>
            <a:endParaRPr/>
          </a:p>
          <a:p>
            <a:pPr indent="-228600" lvl="0" marL="457200" marR="38100" rtl="0" algn="l">
              <a:lnSpc>
                <a:spcPct val="128571"/>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tr-TR"/>
              <a:t>The above pipeline is a logical demonstration of how software will move along the various stages in this lifecycle before it is delivered to the customer or before it is live in production.</a:t>
            </a:r>
            <a:endParaRPr/>
          </a:p>
          <a:p>
            <a:pPr indent="0" lvl="0" marL="0" rtl="0" algn="l">
              <a:lnSpc>
                <a:spcPct val="100000"/>
              </a:lnSpc>
              <a:spcBef>
                <a:spcPts val="0"/>
              </a:spcBef>
              <a:spcAft>
                <a:spcPts val="0"/>
              </a:spcAft>
              <a:buClr>
                <a:schemeClr val="dk1"/>
              </a:buClr>
              <a:buSzPts val="1100"/>
              <a:buFont typeface="Arial"/>
              <a:buNone/>
            </a:pPr>
            <a:r>
              <a:rPr lang="tr-TR"/>
              <a:t>Let's take a scenario of a CI/CD Pipeline. </a:t>
            </a:r>
            <a:endParaRPr/>
          </a:p>
          <a:p>
            <a:pPr indent="-298450" lvl="0" marL="457200" rtl="0" algn="l">
              <a:lnSpc>
                <a:spcPct val="100000"/>
              </a:lnSpc>
              <a:spcBef>
                <a:spcPts val="0"/>
              </a:spcBef>
              <a:spcAft>
                <a:spcPts val="0"/>
              </a:spcAft>
              <a:buSzPts val="1100"/>
              <a:buChar char="●"/>
            </a:pPr>
            <a:r>
              <a:rPr lang="tr-TR"/>
              <a:t>Imagine you're going to build a web application which is going to be deployed on live web servers.</a:t>
            </a:r>
            <a:endParaRPr/>
          </a:p>
          <a:p>
            <a:pPr indent="-298450" lvl="0" marL="457200" rtl="0" algn="l">
              <a:lnSpc>
                <a:spcPct val="100000"/>
              </a:lnSpc>
              <a:spcBef>
                <a:spcPts val="0"/>
              </a:spcBef>
              <a:spcAft>
                <a:spcPts val="0"/>
              </a:spcAft>
              <a:buSzPts val="1100"/>
              <a:buChar char="●"/>
            </a:pPr>
            <a:r>
              <a:rPr lang="tr-TR"/>
              <a:t>You will have a set of developers responsible for writing the code, who will further go on and build the web application. </a:t>
            </a:r>
            <a:endParaRPr/>
          </a:p>
          <a:p>
            <a:pPr indent="-298450" lvl="0" marL="457200" rtl="0" algn="l">
              <a:lnSpc>
                <a:spcPct val="100000"/>
              </a:lnSpc>
              <a:spcBef>
                <a:spcPts val="0"/>
              </a:spcBef>
              <a:spcAft>
                <a:spcPts val="0"/>
              </a:spcAft>
              <a:buSzPts val="1100"/>
              <a:buChar char="●"/>
            </a:pPr>
            <a:r>
              <a:rPr lang="tr-TR"/>
              <a:t>Now, when this code is committed into a version control system (such as git, svn) by the team of developers. </a:t>
            </a:r>
            <a:endParaRPr/>
          </a:p>
          <a:p>
            <a:pPr indent="-298450" lvl="0" marL="457200" rtl="0" algn="l">
              <a:lnSpc>
                <a:spcPct val="100000"/>
              </a:lnSpc>
              <a:spcBef>
                <a:spcPts val="0"/>
              </a:spcBef>
              <a:spcAft>
                <a:spcPts val="0"/>
              </a:spcAft>
              <a:buSzPts val="1100"/>
              <a:buChar char="●"/>
            </a:pPr>
            <a:r>
              <a:rPr lang="tr-TR"/>
              <a:t>Next, it goes through the build phase, which is the first phase of the pipeline, where developers put in their code and then again the code goes to the version control system with a proper version tag.</a:t>
            </a:r>
            <a:endParaRPr sz="1450">
              <a:solidFill>
                <a:srgbClr val="222635"/>
              </a:solidFill>
              <a:highlight>
                <a:srgbClr val="FFFFFF"/>
              </a:highlight>
              <a:latin typeface="Times New Roman"/>
              <a:ea typeface="Times New Roman"/>
              <a:cs typeface="Times New Roman"/>
              <a:sym typeface="Times New Roman"/>
            </a:endParaRPr>
          </a:p>
          <a:p>
            <a:pPr indent="-228600" lvl="0" marL="457200" marR="38100" rtl="0" algn="l">
              <a:lnSpc>
                <a:spcPct val="128571"/>
              </a:lnSpc>
              <a:spcBef>
                <a:spcPts val="0"/>
              </a:spcBef>
              <a:spcAft>
                <a:spcPts val="0"/>
              </a:spcAft>
              <a:buSzPts val="1400"/>
              <a:buNone/>
            </a:pPr>
            <a:r>
              <a:t/>
            </a:r>
            <a:endParaRPr/>
          </a:p>
          <a:p>
            <a:pPr indent="0" lvl="0" marL="0" rtl="0" algn="l">
              <a:lnSpc>
                <a:spcPct val="100000"/>
              </a:lnSpc>
              <a:spcBef>
                <a:spcPts val="0"/>
              </a:spcBef>
              <a:spcAft>
                <a:spcPts val="0"/>
              </a:spcAft>
              <a:buClr>
                <a:srgbClr val="000000"/>
              </a:buClr>
              <a:buSzPts val="1400"/>
              <a:buFont typeface="Arial"/>
              <a:buNone/>
            </a:pPr>
            <a:r>
              <a:rPr lang="tr-TR"/>
              <a:t>List of tools used in version control stage</a:t>
            </a:r>
            <a:endParaRPr/>
          </a:p>
          <a:p>
            <a:pPr indent="-298450" lvl="0" marL="457200" rtl="0" algn="l">
              <a:lnSpc>
                <a:spcPct val="100000"/>
              </a:lnSpc>
              <a:spcBef>
                <a:spcPts val="0"/>
              </a:spcBef>
              <a:spcAft>
                <a:spcPts val="0"/>
              </a:spcAft>
              <a:buSzPts val="1100"/>
              <a:buChar char="●"/>
            </a:pPr>
            <a:r>
              <a:rPr lang="tr-TR"/>
              <a:t>Git</a:t>
            </a:r>
            <a:endParaRPr/>
          </a:p>
          <a:p>
            <a:pPr indent="-298450" lvl="0" marL="457200" rtl="0" algn="l">
              <a:lnSpc>
                <a:spcPct val="100000"/>
              </a:lnSpc>
              <a:spcBef>
                <a:spcPts val="0"/>
              </a:spcBef>
              <a:spcAft>
                <a:spcPts val="0"/>
              </a:spcAft>
              <a:buSzPts val="1100"/>
              <a:buChar char="●"/>
            </a:pPr>
            <a:r>
              <a:rPr lang="tr-TR"/>
              <a:t>svn</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Cloud git hosting services</a:t>
            </a:r>
            <a:endParaRPr/>
          </a:p>
          <a:p>
            <a:pPr indent="-298450" lvl="0" marL="457200" rtl="0" algn="l">
              <a:lnSpc>
                <a:spcPct val="100000"/>
              </a:lnSpc>
              <a:spcBef>
                <a:spcPts val="0"/>
              </a:spcBef>
              <a:spcAft>
                <a:spcPts val="0"/>
              </a:spcAft>
              <a:buSzPts val="1100"/>
              <a:buChar char="●"/>
            </a:pPr>
            <a:r>
              <a:rPr lang="tr-TR"/>
              <a:t>Github</a:t>
            </a:r>
            <a:endParaRPr/>
          </a:p>
          <a:p>
            <a:pPr indent="-298450" lvl="0" marL="457200" rtl="0" algn="l">
              <a:lnSpc>
                <a:spcPct val="100000"/>
              </a:lnSpc>
              <a:spcBef>
                <a:spcPts val="0"/>
              </a:spcBef>
              <a:spcAft>
                <a:spcPts val="0"/>
              </a:spcAft>
              <a:buSzPts val="1100"/>
              <a:buChar char="●"/>
            </a:pPr>
            <a:r>
              <a:rPr lang="tr-TR"/>
              <a:t>Bitbucket</a:t>
            </a:r>
            <a:endParaRPr/>
          </a:p>
          <a:p>
            <a:pPr indent="-298450" lvl="0" marL="457200" rtl="0" algn="l">
              <a:lnSpc>
                <a:spcPct val="100000"/>
              </a:lnSpc>
              <a:spcBef>
                <a:spcPts val="0"/>
              </a:spcBef>
              <a:spcAft>
                <a:spcPts val="0"/>
              </a:spcAft>
              <a:buSzPts val="1100"/>
              <a:buChar char="●"/>
            </a:pPr>
            <a:r>
              <a:rPr lang="tr-TR"/>
              <a:t>AWS Codecommit</a:t>
            </a:r>
            <a:endParaRPr/>
          </a:p>
          <a:p>
            <a:pPr indent="-298450" lvl="0" marL="457200" rtl="0" algn="l">
              <a:lnSpc>
                <a:spcPct val="100000"/>
              </a:lnSpc>
              <a:spcBef>
                <a:spcPts val="0"/>
              </a:spcBef>
              <a:spcAft>
                <a:spcPts val="0"/>
              </a:spcAft>
              <a:buSzPts val="1100"/>
              <a:buChar char="●"/>
            </a:pPr>
            <a:r>
              <a:rPr lang="tr-TR"/>
              <a:t>Gitlab</a:t>
            </a:r>
            <a:endParaRPr/>
          </a:p>
          <a:p>
            <a:pPr indent="0" lvl="0" marL="139700" marR="38100" rtl="0" algn="l">
              <a:lnSpc>
                <a:spcPct val="128571"/>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tr-TR"/>
              <a:t>List of tools used in version control stage</a:t>
            </a:r>
            <a:endParaRPr/>
          </a:p>
          <a:p>
            <a:pPr indent="-298450" lvl="0" marL="457200" rtl="0" algn="l">
              <a:lnSpc>
                <a:spcPct val="100000"/>
              </a:lnSpc>
              <a:spcBef>
                <a:spcPts val="0"/>
              </a:spcBef>
              <a:spcAft>
                <a:spcPts val="0"/>
              </a:spcAft>
              <a:buSzPts val="1100"/>
              <a:buChar char="●"/>
            </a:pPr>
            <a:r>
              <a:rPr lang="tr-TR"/>
              <a:t>Git</a:t>
            </a:r>
            <a:endParaRPr/>
          </a:p>
          <a:p>
            <a:pPr indent="-298450" lvl="0" marL="457200" rtl="0" algn="l">
              <a:lnSpc>
                <a:spcPct val="100000"/>
              </a:lnSpc>
              <a:spcBef>
                <a:spcPts val="0"/>
              </a:spcBef>
              <a:spcAft>
                <a:spcPts val="0"/>
              </a:spcAft>
              <a:buSzPts val="1100"/>
              <a:buChar char="●"/>
            </a:pPr>
            <a:r>
              <a:rPr lang="tr-TR"/>
              <a:t>svn</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Cloud git hosting services</a:t>
            </a:r>
            <a:endParaRPr/>
          </a:p>
          <a:p>
            <a:pPr indent="-298450" lvl="0" marL="457200" rtl="0" algn="l">
              <a:lnSpc>
                <a:spcPct val="100000"/>
              </a:lnSpc>
              <a:spcBef>
                <a:spcPts val="0"/>
              </a:spcBef>
              <a:spcAft>
                <a:spcPts val="0"/>
              </a:spcAft>
              <a:buSzPts val="1100"/>
              <a:buChar char="●"/>
            </a:pPr>
            <a:r>
              <a:rPr lang="tr-TR"/>
              <a:t>Github</a:t>
            </a:r>
            <a:endParaRPr/>
          </a:p>
          <a:p>
            <a:pPr indent="-298450" lvl="0" marL="457200" rtl="0" algn="l">
              <a:lnSpc>
                <a:spcPct val="100000"/>
              </a:lnSpc>
              <a:spcBef>
                <a:spcPts val="0"/>
              </a:spcBef>
              <a:spcAft>
                <a:spcPts val="0"/>
              </a:spcAft>
              <a:buSzPts val="1100"/>
              <a:buChar char="●"/>
            </a:pPr>
            <a:r>
              <a:rPr lang="tr-TR"/>
              <a:t>Bitbucket</a:t>
            </a:r>
            <a:endParaRPr/>
          </a:p>
          <a:p>
            <a:pPr indent="-298450" lvl="0" marL="457200" rtl="0" algn="l">
              <a:lnSpc>
                <a:spcPct val="100000"/>
              </a:lnSpc>
              <a:spcBef>
                <a:spcPts val="0"/>
              </a:spcBef>
              <a:spcAft>
                <a:spcPts val="0"/>
              </a:spcAft>
              <a:buSzPts val="1100"/>
              <a:buChar char="●"/>
            </a:pPr>
            <a:r>
              <a:rPr lang="tr-TR"/>
              <a:t>AWS Codecommit</a:t>
            </a:r>
            <a:endParaRPr/>
          </a:p>
          <a:p>
            <a:pPr indent="-298450" lvl="0" marL="457200" rtl="0" algn="l">
              <a:lnSpc>
                <a:spcPct val="100000"/>
              </a:lnSpc>
              <a:spcBef>
                <a:spcPts val="0"/>
              </a:spcBef>
              <a:spcAft>
                <a:spcPts val="0"/>
              </a:spcAft>
              <a:buSzPts val="1100"/>
              <a:buChar char="●"/>
            </a:pPr>
            <a:r>
              <a:rPr lang="tr-TR"/>
              <a:t>Gitlab</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tr-TR"/>
              <a:t>List of tools used in version control stage</a:t>
            </a:r>
            <a:endParaRPr/>
          </a:p>
          <a:p>
            <a:pPr indent="-298450" lvl="0" marL="457200" rtl="0" algn="l">
              <a:lnSpc>
                <a:spcPct val="100000"/>
              </a:lnSpc>
              <a:spcBef>
                <a:spcPts val="0"/>
              </a:spcBef>
              <a:spcAft>
                <a:spcPts val="0"/>
              </a:spcAft>
              <a:buSzPts val="1100"/>
              <a:buChar char="●"/>
            </a:pPr>
            <a:r>
              <a:rPr lang="tr-TR"/>
              <a:t>Git</a:t>
            </a:r>
            <a:endParaRPr/>
          </a:p>
          <a:p>
            <a:pPr indent="-298450" lvl="0" marL="457200" rtl="0" algn="l">
              <a:lnSpc>
                <a:spcPct val="100000"/>
              </a:lnSpc>
              <a:spcBef>
                <a:spcPts val="0"/>
              </a:spcBef>
              <a:spcAft>
                <a:spcPts val="0"/>
              </a:spcAft>
              <a:buSzPts val="1100"/>
              <a:buChar char="●"/>
            </a:pPr>
            <a:r>
              <a:rPr lang="tr-TR"/>
              <a:t>svn</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Cloud git hosting services</a:t>
            </a:r>
            <a:endParaRPr/>
          </a:p>
          <a:p>
            <a:pPr indent="-298450" lvl="0" marL="457200" rtl="0" algn="l">
              <a:lnSpc>
                <a:spcPct val="100000"/>
              </a:lnSpc>
              <a:spcBef>
                <a:spcPts val="0"/>
              </a:spcBef>
              <a:spcAft>
                <a:spcPts val="0"/>
              </a:spcAft>
              <a:buSzPts val="1100"/>
              <a:buChar char="●"/>
            </a:pPr>
            <a:r>
              <a:rPr lang="tr-TR"/>
              <a:t>Github</a:t>
            </a:r>
            <a:endParaRPr/>
          </a:p>
          <a:p>
            <a:pPr indent="-298450" lvl="0" marL="457200" rtl="0" algn="l">
              <a:lnSpc>
                <a:spcPct val="100000"/>
              </a:lnSpc>
              <a:spcBef>
                <a:spcPts val="0"/>
              </a:spcBef>
              <a:spcAft>
                <a:spcPts val="0"/>
              </a:spcAft>
              <a:buSzPts val="1100"/>
              <a:buChar char="●"/>
            </a:pPr>
            <a:r>
              <a:rPr lang="tr-TR"/>
              <a:t>Bitbucket</a:t>
            </a:r>
            <a:endParaRPr/>
          </a:p>
          <a:p>
            <a:pPr indent="-298450" lvl="0" marL="457200" rtl="0" algn="l">
              <a:lnSpc>
                <a:spcPct val="100000"/>
              </a:lnSpc>
              <a:spcBef>
                <a:spcPts val="0"/>
              </a:spcBef>
              <a:spcAft>
                <a:spcPts val="0"/>
              </a:spcAft>
              <a:buSzPts val="1100"/>
              <a:buChar char="●"/>
            </a:pPr>
            <a:r>
              <a:rPr lang="tr-TR"/>
              <a:t>AWS Codecommit</a:t>
            </a:r>
            <a:endParaRPr/>
          </a:p>
          <a:p>
            <a:pPr indent="-298450" lvl="0" marL="457200" rtl="0" algn="l">
              <a:lnSpc>
                <a:spcPct val="100000"/>
              </a:lnSpc>
              <a:spcBef>
                <a:spcPts val="0"/>
              </a:spcBef>
              <a:spcAft>
                <a:spcPts val="0"/>
              </a:spcAft>
              <a:buSzPts val="1100"/>
              <a:buChar char="●"/>
            </a:pPr>
            <a:r>
              <a:rPr lang="tr-TR"/>
              <a:t>Gitlab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tr-TR"/>
              <a:t>List of tools used in version control stage</a:t>
            </a:r>
            <a:endParaRPr/>
          </a:p>
          <a:p>
            <a:pPr indent="-298450" lvl="0" marL="457200" rtl="0" algn="l">
              <a:lnSpc>
                <a:spcPct val="100000"/>
              </a:lnSpc>
              <a:spcBef>
                <a:spcPts val="0"/>
              </a:spcBef>
              <a:spcAft>
                <a:spcPts val="0"/>
              </a:spcAft>
              <a:buSzPts val="1100"/>
              <a:buChar char="●"/>
            </a:pPr>
            <a:r>
              <a:rPr lang="tr-TR"/>
              <a:t>Git</a:t>
            </a:r>
            <a:endParaRPr/>
          </a:p>
          <a:p>
            <a:pPr indent="-298450" lvl="0" marL="457200" rtl="0" algn="l">
              <a:lnSpc>
                <a:spcPct val="100000"/>
              </a:lnSpc>
              <a:spcBef>
                <a:spcPts val="0"/>
              </a:spcBef>
              <a:spcAft>
                <a:spcPts val="0"/>
              </a:spcAft>
              <a:buSzPts val="1100"/>
              <a:buChar char="●"/>
            </a:pPr>
            <a:r>
              <a:rPr lang="tr-TR"/>
              <a:t>svn</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Cloud git hosting services</a:t>
            </a:r>
            <a:endParaRPr/>
          </a:p>
          <a:p>
            <a:pPr indent="-298450" lvl="0" marL="457200" rtl="0" algn="l">
              <a:lnSpc>
                <a:spcPct val="100000"/>
              </a:lnSpc>
              <a:spcBef>
                <a:spcPts val="0"/>
              </a:spcBef>
              <a:spcAft>
                <a:spcPts val="0"/>
              </a:spcAft>
              <a:buSzPts val="1100"/>
              <a:buChar char="●"/>
            </a:pPr>
            <a:r>
              <a:rPr lang="tr-TR"/>
              <a:t>Github</a:t>
            </a:r>
            <a:endParaRPr/>
          </a:p>
          <a:p>
            <a:pPr indent="-298450" lvl="0" marL="457200" rtl="0" algn="l">
              <a:lnSpc>
                <a:spcPct val="100000"/>
              </a:lnSpc>
              <a:spcBef>
                <a:spcPts val="0"/>
              </a:spcBef>
              <a:spcAft>
                <a:spcPts val="0"/>
              </a:spcAft>
              <a:buSzPts val="1100"/>
              <a:buChar char="●"/>
            </a:pPr>
            <a:r>
              <a:rPr lang="tr-TR"/>
              <a:t>Bitbucket</a:t>
            </a:r>
            <a:endParaRPr/>
          </a:p>
          <a:p>
            <a:pPr indent="-298450" lvl="0" marL="457200" rtl="0" algn="l">
              <a:lnSpc>
                <a:spcPct val="100000"/>
              </a:lnSpc>
              <a:spcBef>
                <a:spcPts val="0"/>
              </a:spcBef>
              <a:spcAft>
                <a:spcPts val="0"/>
              </a:spcAft>
              <a:buSzPts val="1100"/>
              <a:buChar char="●"/>
            </a:pPr>
            <a:r>
              <a:rPr lang="tr-TR"/>
              <a:t>AWS Codecommit</a:t>
            </a:r>
            <a:endParaRPr/>
          </a:p>
          <a:p>
            <a:pPr indent="-298450" lvl="0" marL="457200" rtl="0" algn="l">
              <a:lnSpc>
                <a:spcPct val="100000"/>
              </a:lnSpc>
              <a:spcBef>
                <a:spcPts val="0"/>
              </a:spcBef>
              <a:spcAft>
                <a:spcPts val="0"/>
              </a:spcAft>
              <a:buSzPts val="1100"/>
              <a:buChar char="●"/>
            </a:pPr>
            <a:r>
              <a:rPr lang="tr-TR"/>
              <a:t>Gitlab</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tr-TR"/>
              <a:t>List of tools used in version control stage</a:t>
            </a:r>
            <a:endParaRPr/>
          </a:p>
          <a:p>
            <a:pPr indent="-298450" lvl="0" marL="457200" rtl="0" algn="l">
              <a:lnSpc>
                <a:spcPct val="100000"/>
              </a:lnSpc>
              <a:spcBef>
                <a:spcPts val="0"/>
              </a:spcBef>
              <a:spcAft>
                <a:spcPts val="0"/>
              </a:spcAft>
              <a:buSzPts val="1100"/>
              <a:buChar char="●"/>
            </a:pPr>
            <a:r>
              <a:rPr lang="tr-TR"/>
              <a:t>Git</a:t>
            </a:r>
            <a:endParaRPr/>
          </a:p>
          <a:p>
            <a:pPr indent="-298450" lvl="0" marL="457200" rtl="0" algn="l">
              <a:lnSpc>
                <a:spcPct val="100000"/>
              </a:lnSpc>
              <a:spcBef>
                <a:spcPts val="0"/>
              </a:spcBef>
              <a:spcAft>
                <a:spcPts val="0"/>
              </a:spcAft>
              <a:buSzPts val="1100"/>
              <a:buChar char="●"/>
            </a:pPr>
            <a:r>
              <a:rPr lang="tr-TR"/>
              <a:t>svn</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Cloud git hosting services</a:t>
            </a:r>
            <a:endParaRPr/>
          </a:p>
          <a:p>
            <a:pPr indent="-298450" lvl="0" marL="457200" rtl="0" algn="l">
              <a:lnSpc>
                <a:spcPct val="100000"/>
              </a:lnSpc>
              <a:spcBef>
                <a:spcPts val="0"/>
              </a:spcBef>
              <a:spcAft>
                <a:spcPts val="0"/>
              </a:spcAft>
              <a:buSzPts val="1100"/>
              <a:buChar char="●"/>
            </a:pPr>
            <a:r>
              <a:rPr lang="tr-TR"/>
              <a:t>Github</a:t>
            </a:r>
            <a:endParaRPr/>
          </a:p>
          <a:p>
            <a:pPr indent="-298450" lvl="0" marL="457200" rtl="0" algn="l">
              <a:lnSpc>
                <a:spcPct val="100000"/>
              </a:lnSpc>
              <a:spcBef>
                <a:spcPts val="0"/>
              </a:spcBef>
              <a:spcAft>
                <a:spcPts val="0"/>
              </a:spcAft>
              <a:buSzPts val="1100"/>
              <a:buChar char="●"/>
            </a:pPr>
            <a:r>
              <a:rPr lang="tr-TR"/>
              <a:t>Bitbucket</a:t>
            </a:r>
            <a:endParaRPr/>
          </a:p>
          <a:p>
            <a:pPr indent="-298450" lvl="0" marL="457200" rtl="0" algn="l">
              <a:lnSpc>
                <a:spcPct val="100000"/>
              </a:lnSpc>
              <a:spcBef>
                <a:spcPts val="0"/>
              </a:spcBef>
              <a:spcAft>
                <a:spcPts val="0"/>
              </a:spcAft>
              <a:buSzPts val="1100"/>
              <a:buChar char="●"/>
            </a:pPr>
            <a:r>
              <a:rPr lang="tr-TR"/>
              <a:t>AWS Codecommit</a:t>
            </a:r>
            <a:endParaRPr/>
          </a:p>
          <a:p>
            <a:pPr indent="-298450" lvl="0" marL="457200" rtl="0" algn="l">
              <a:lnSpc>
                <a:spcPct val="100000"/>
              </a:lnSpc>
              <a:spcBef>
                <a:spcPts val="0"/>
              </a:spcBef>
              <a:spcAft>
                <a:spcPts val="0"/>
              </a:spcAft>
              <a:buSzPts val="1100"/>
              <a:buChar char="●"/>
            </a:pPr>
            <a:r>
              <a:rPr lang="tr-TR"/>
              <a:t>Gitlab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 This is a Pear Deck Multiple Choice Slide. Your current options are: A: collaboration between developers and other roles., B: collaboration between developers and customers., C: collaboration between operations and customers., </a:t>
            </a:r>
            <a:endParaRPr/>
          </a:p>
          <a:p>
            <a:pPr indent="0" lvl="0" marL="0" rtl="0" algn="l">
              <a:lnSpc>
                <a:spcPct val="100000"/>
              </a:lnSpc>
              <a:spcBef>
                <a:spcPts val="0"/>
              </a:spcBef>
              <a:spcAft>
                <a:spcPts val="0"/>
              </a:spcAft>
              <a:buSzPts val="1400"/>
              <a:buNone/>
            </a:pPr>
            <a:r>
              <a:rPr lang="tr-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tr-TR" sz="2100">
                <a:solidFill>
                  <a:srgbClr val="202124"/>
                </a:solidFill>
                <a:highlight>
                  <a:srgbClr val="F8F9FA"/>
                </a:highlight>
              </a:rPr>
              <a:t>DevOps'taki ana odak nokta :</a:t>
            </a:r>
            <a:endParaRPr sz="21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developerlar ve diğer roller arasında işbirliği sağlamaktır.</a:t>
            </a:r>
            <a:endParaRPr sz="21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sz="21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developerlar ile müşteri arasında işbirliğine odaklanan model neydi?</a:t>
            </a:r>
            <a:endParaRPr sz="2100">
              <a:solidFill>
                <a:srgbClr val="202124"/>
              </a:solidFill>
              <a:highlight>
                <a:srgbClr val="F8F9FA"/>
              </a:highlight>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tr-TR"/>
              <a:t>List of tools used in version control stage</a:t>
            </a:r>
            <a:endParaRPr/>
          </a:p>
          <a:p>
            <a:pPr indent="-298450" lvl="0" marL="457200" rtl="0" algn="l">
              <a:lnSpc>
                <a:spcPct val="100000"/>
              </a:lnSpc>
              <a:spcBef>
                <a:spcPts val="0"/>
              </a:spcBef>
              <a:spcAft>
                <a:spcPts val="0"/>
              </a:spcAft>
              <a:buSzPts val="1100"/>
              <a:buChar char="●"/>
            </a:pPr>
            <a:r>
              <a:rPr lang="tr-TR"/>
              <a:t>Git</a:t>
            </a:r>
            <a:endParaRPr/>
          </a:p>
          <a:p>
            <a:pPr indent="-298450" lvl="0" marL="457200" rtl="0" algn="l">
              <a:lnSpc>
                <a:spcPct val="100000"/>
              </a:lnSpc>
              <a:spcBef>
                <a:spcPts val="0"/>
              </a:spcBef>
              <a:spcAft>
                <a:spcPts val="0"/>
              </a:spcAft>
              <a:buSzPts val="1100"/>
              <a:buChar char="●"/>
            </a:pPr>
            <a:r>
              <a:rPr lang="tr-TR"/>
              <a:t>svn</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Cloud git hosting services</a:t>
            </a:r>
            <a:endParaRPr/>
          </a:p>
          <a:p>
            <a:pPr indent="-298450" lvl="0" marL="457200" rtl="0" algn="l">
              <a:lnSpc>
                <a:spcPct val="100000"/>
              </a:lnSpc>
              <a:spcBef>
                <a:spcPts val="0"/>
              </a:spcBef>
              <a:spcAft>
                <a:spcPts val="0"/>
              </a:spcAft>
              <a:buSzPts val="1100"/>
              <a:buChar char="●"/>
            </a:pPr>
            <a:r>
              <a:rPr lang="tr-TR"/>
              <a:t>Github</a:t>
            </a:r>
            <a:endParaRPr/>
          </a:p>
          <a:p>
            <a:pPr indent="-298450" lvl="0" marL="457200" rtl="0" algn="l">
              <a:lnSpc>
                <a:spcPct val="100000"/>
              </a:lnSpc>
              <a:spcBef>
                <a:spcPts val="0"/>
              </a:spcBef>
              <a:spcAft>
                <a:spcPts val="0"/>
              </a:spcAft>
              <a:buSzPts val="1100"/>
              <a:buChar char="●"/>
            </a:pPr>
            <a:r>
              <a:rPr lang="tr-TR"/>
              <a:t>Bitbucket</a:t>
            </a:r>
            <a:endParaRPr/>
          </a:p>
          <a:p>
            <a:pPr indent="-298450" lvl="0" marL="457200" rtl="0" algn="l">
              <a:lnSpc>
                <a:spcPct val="100000"/>
              </a:lnSpc>
              <a:spcBef>
                <a:spcPts val="0"/>
              </a:spcBef>
              <a:spcAft>
                <a:spcPts val="0"/>
              </a:spcAft>
              <a:buSzPts val="1100"/>
              <a:buChar char="●"/>
            </a:pPr>
            <a:r>
              <a:rPr lang="tr-TR"/>
              <a:t>AWS Codecommit</a:t>
            </a:r>
            <a:endParaRPr/>
          </a:p>
          <a:p>
            <a:pPr indent="-298450" lvl="0" marL="457200" rtl="0" algn="l">
              <a:lnSpc>
                <a:spcPct val="100000"/>
              </a:lnSpc>
              <a:spcBef>
                <a:spcPts val="0"/>
              </a:spcBef>
              <a:spcAft>
                <a:spcPts val="0"/>
              </a:spcAft>
              <a:buSzPts val="1100"/>
              <a:buChar char="●"/>
            </a:pPr>
            <a:r>
              <a:rPr lang="tr-TR"/>
              <a:t>Gitlab</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t/>
            </a:r>
            <a:endParaRPr/>
          </a:p>
          <a:p>
            <a:pPr indent="-317500" lvl="0" marL="457200" marR="38100" rtl="0" algn="l">
              <a:lnSpc>
                <a:spcPct val="128571"/>
              </a:lnSpc>
              <a:spcBef>
                <a:spcPts val="0"/>
              </a:spcBef>
              <a:spcAft>
                <a:spcPts val="0"/>
              </a:spcAft>
              <a:buClr>
                <a:schemeClr val="dk1"/>
              </a:buClr>
              <a:buSzPts val="1400"/>
              <a:buChar char="●"/>
            </a:pPr>
            <a:r>
              <a:rPr lang="tr-TR" sz="1500">
                <a:solidFill>
                  <a:srgbClr val="202124"/>
                </a:solidFill>
                <a:highlight>
                  <a:srgbClr val="F8F9FA"/>
                </a:highlight>
              </a:rPr>
              <a:t>(gitlab ve jenkins’ten CI ‘ı göster)</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tr-TR"/>
              <a:t>Suppose we have Java code and it needs to be compiled before execution. Through the version control phase, it again goes to the build phase, where it is compiled. You get all the features of that code from various branches of the repository, which merge them and finally use a compiler to compile it. This whole process is called the build phase.</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tr-TR" sz="1100">
                <a:solidFill>
                  <a:srgbClr val="222635"/>
                </a:solidFill>
                <a:highlight>
                  <a:srgbClr val="FFFFFF"/>
                </a:highlight>
                <a:latin typeface="Times New Roman"/>
                <a:ea typeface="Times New Roman"/>
                <a:cs typeface="Times New Roman"/>
                <a:sym typeface="Times New Roman"/>
              </a:rPr>
              <a:t>Once the build phase is over, then you move on to the </a:t>
            </a:r>
            <a:r>
              <a:rPr b="1" lang="tr-TR" sz="1100">
                <a:solidFill>
                  <a:srgbClr val="222635"/>
                </a:solidFill>
                <a:highlight>
                  <a:srgbClr val="FFFFFF"/>
                </a:highlight>
                <a:latin typeface="Times New Roman"/>
                <a:ea typeface="Times New Roman"/>
                <a:cs typeface="Times New Roman"/>
                <a:sym typeface="Times New Roman"/>
              </a:rPr>
              <a:t>testing phase</a:t>
            </a:r>
            <a:r>
              <a:rPr lang="tr-TR" sz="1100">
                <a:solidFill>
                  <a:srgbClr val="222635"/>
                </a:solidFill>
                <a:highlight>
                  <a:srgbClr val="FFFFFF"/>
                </a:highlight>
                <a:latin typeface="Times New Roman"/>
                <a:ea typeface="Times New Roman"/>
                <a:cs typeface="Times New Roman"/>
                <a:sym typeface="Times New Roman"/>
              </a:rPr>
              <a:t>. In this phase, we have various kinds of testing. One of them is the </a:t>
            </a:r>
            <a:r>
              <a:rPr i="1" lang="tr-TR" sz="1100">
                <a:solidFill>
                  <a:srgbClr val="222635"/>
                </a:solidFill>
                <a:highlight>
                  <a:srgbClr val="FFFFFF"/>
                </a:highlight>
                <a:latin typeface="Times New Roman"/>
                <a:ea typeface="Times New Roman"/>
                <a:cs typeface="Times New Roman"/>
                <a:sym typeface="Times New Roman"/>
              </a:rPr>
              <a:t>unit test</a:t>
            </a:r>
            <a:r>
              <a:rPr lang="tr-TR" sz="1100">
                <a:solidFill>
                  <a:srgbClr val="222635"/>
                </a:solidFill>
                <a:highlight>
                  <a:srgbClr val="FFFFFF"/>
                </a:highlight>
                <a:latin typeface="Times New Roman"/>
                <a:ea typeface="Times New Roman"/>
                <a:cs typeface="Times New Roman"/>
                <a:sym typeface="Times New Roman"/>
              </a:rPr>
              <a:t> (where you test the chunk/unit of software or for its sanity test).</a:t>
            </a:r>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rPr lang="tr-TR" sz="1450">
                <a:solidFill>
                  <a:srgbClr val="222635"/>
                </a:solidFill>
                <a:highlight>
                  <a:srgbClr val="FFFFFF"/>
                </a:highlight>
                <a:latin typeface="Times New Roman"/>
                <a:ea typeface="Times New Roman"/>
                <a:cs typeface="Times New Roman"/>
                <a:sym typeface="Times New Roman"/>
              </a:rPr>
              <a:t>Once the build phase is over, then you move on to the </a:t>
            </a:r>
            <a:r>
              <a:rPr b="1" lang="tr-TR" sz="1450">
                <a:solidFill>
                  <a:srgbClr val="222635"/>
                </a:solidFill>
                <a:highlight>
                  <a:srgbClr val="FFFFFF"/>
                </a:highlight>
                <a:latin typeface="Times New Roman"/>
                <a:ea typeface="Times New Roman"/>
                <a:cs typeface="Times New Roman"/>
                <a:sym typeface="Times New Roman"/>
              </a:rPr>
              <a:t>testing phase</a:t>
            </a:r>
            <a:r>
              <a:rPr lang="tr-TR" sz="1450">
                <a:solidFill>
                  <a:srgbClr val="222635"/>
                </a:solidFill>
                <a:highlight>
                  <a:srgbClr val="FFFFFF"/>
                </a:highlight>
                <a:latin typeface="Times New Roman"/>
                <a:ea typeface="Times New Roman"/>
                <a:cs typeface="Times New Roman"/>
                <a:sym typeface="Times New Roman"/>
              </a:rPr>
              <a:t>. In this phase, we have various kinds of testing. One of them is the </a:t>
            </a:r>
            <a:r>
              <a:rPr i="1" lang="tr-TR" sz="1450">
                <a:solidFill>
                  <a:srgbClr val="222635"/>
                </a:solidFill>
                <a:highlight>
                  <a:srgbClr val="FFFFFF"/>
                </a:highlight>
                <a:latin typeface="Times New Roman"/>
                <a:ea typeface="Times New Roman"/>
                <a:cs typeface="Times New Roman"/>
                <a:sym typeface="Times New Roman"/>
              </a:rPr>
              <a:t>unit test</a:t>
            </a:r>
            <a:r>
              <a:rPr lang="tr-TR" sz="1450">
                <a:solidFill>
                  <a:srgbClr val="222635"/>
                </a:solidFill>
                <a:highlight>
                  <a:srgbClr val="FFFFFF"/>
                </a:highlight>
                <a:latin typeface="Times New Roman"/>
                <a:ea typeface="Times New Roman"/>
                <a:cs typeface="Times New Roman"/>
                <a:sym typeface="Times New Roman"/>
              </a:rPr>
              <a:t> (where you test the chunk/unit of software or for its sanity test).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rPr lang="tr-TR" sz="1450">
                <a:solidFill>
                  <a:srgbClr val="222635"/>
                </a:solidFill>
                <a:highlight>
                  <a:srgbClr val="FFFFFF"/>
                </a:highlight>
                <a:latin typeface="Times New Roman"/>
                <a:ea typeface="Times New Roman"/>
                <a:cs typeface="Times New Roman"/>
                <a:sym typeface="Times New Roman"/>
              </a:rPr>
              <a:t>Once the build phase is over, then you move on to the </a:t>
            </a:r>
            <a:r>
              <a:rPr b="1" lang="tr-TR" sz="1450">
                <a:solidFill>
                  <a:srgbClr val="222635"/>
                </a:solidFill>
                <a:highlight>
                  <a:srgbClr val="FFFFFF"/>
                </a:highlight>
                <a:latin typeface="Times New Roman"/>
                <a:ea typeface="Times New Roman"/>
                <a:cs typeface="Times New Roman"/>
                <a:sym typeface="Times New Roman"/>
              </a:rPr>
              <a:t>testing phase</a:t>
            </a:r>
            <a:r>
              <a:rPr lang="tr-TR" sz="1450">
                <a:solidFill>
                  <a:srgbClr val="222635"/>
                </a:solidFill>
                <a:highlight>
                  <a:srgbClr val="FFFFFF"/>
                </a:highlight>
                <a:latin typeface="Times New Roman"/>
                <a:ea typeface="Times New Roman"/>
                <a:cs typeface="Times New Roman"/>
                <a:sym typeface="Times New Roman"/>
              </a:rPr>
              <a:t>. In this phase, we have various kinds of testing. One of them is the </a:t>
            </a:r>
            <a:r>
              <a:rPr i="1" lang="tr-TR" sz="1450">
                <a:solidFill>
                  <a:srgbClr val="222635"/>
                </a:solidFill>
                <a:highlight>
                  <a:srgbClr val="FFFFFF"/>
                </a:highlight>
                <a:latin typeface="Times New Roman"/>
                <a:ea typeface="Times New Roman"/>
                <a:cs typeface="Times New Roman"/>
                <a:sym typeface="Times New Roman"/>
              </a:rPr>
              <a:t>unit test</a:t>
            </a:r>
            <a:r>
              <a:rPr lang="tr-TR" sz="1450">
                <a:solidFill>
                  <a:srgbClr val="222635"/>
                </a:solidFill>
                <a:highlight>
                  <a:srgbClr val="FFFFFF"/>
                </a:highlight>
                <a:latin typeface="Times New Roman"/>
                <a:ea typeface="Times New Roman"/>
                <a:cs typeface="Times New Roman"/>
                <a:sym typeface="Times New Roman"/>
              </a:rPr>
              <a:t> (where you test the chunk/unit of software or for its sanity test).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rPr lang="tr-TR" sz="1450">
                <a:solidFill>
                  <a:srgbClr val="222635"/>
                </a:solidFill>
                <a:highlight>
                  <a:srgbClr val="FFFFFF"/>
                </a:highlight>
                <a:latin typeface="Times New Roman"/>
                <a:ea typeface="Times New Roman"/>
                <a:cs typeface="Times New Roman"/>
                <a:sym typeface="Times New Roman"/>
              </a:rPr>
              <a:t>Once the build phase is over, then you move on to the </a:t>
            </a:r>
            <a:r>
              <a:rPr b="1" lang="tr-TR" sz="1450">
                <a:solidFill>
                  <a:srgbClr val="222635"/>
                </a:solidFill>
                <a:highlight>
                  <a:srgbClr val="FFFFFF"/>
                </a:highlight>
                <a:latin typeface="Times New Roman"/>
                <a:ea typeface="Times New Roman"/>
                <a:cs typeface="Times New Roman"/>
                <a:sym typeface="Times New Roman"/>
              </a:rPr>
              <a:t>testing phase</a:t>
            </a:r>
            <a:r>
              <a:rPr lang="tr-TR" sz="1450">
                <a:solidFill>
                  <a:srgbClr val="222635"/>
                </a:solidFill>
                <a:highlight>
                  <a:srgbClr val="FFFFFF"/>
                </a:highlight>
                <a:latin typeface="Times New Roman"/>
                <a:ea typeface="Times New Roman"/>
                <a:cs typeface="Times New Roman"/>
                <a:sym typeface="Times New Roman"/>
              </a:rPr>
              <a:t>. In this phase, we have various kinds of testing. One of them is the </a:t>
            </a:r>
            <a:r>
              <a:rPr i="1" lang="tr-TR" sz="1450">
                <a:solidFill>
                  <a:srgbClr val="222635"/>
                </a:solidFill>
                <a:highlight>
                  <a:srgbClr val="FFFFFF"/>
                </a:highlight>
                <a:latin typeface="Times New Roman"/>
                <a:ea typeface="Times New Roman"/>
                <a:cs typeface="Times New Roman"/>
                <a:sym typeface="Times New Roman"/>
              </a:rPr>
              <a:t>unit test</a:t>
            </a:r>
            <a:r>
              <a:rPr lang="tr-TR" sz="1450">
                <a:solidFill>
                  <a:srgbClr val="222635"/>
                </a:solidFill>
                <a:highlight>
                  <a:srgbClr val="FFFFFF"/>
                </a:highlight>
                <a:latin typeface="Times New Roman"/>
                <a:ea typeface="Times New Roman"/>
                <a:cs typeface="Times New Roman"/>
                <a:sym typeface="Times New Roman"/>
              </a:rPr>
              <a:t> (where you test the chunk/unit of software or for its sanity test).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rPr lang="tr-TR" sz="1450">
                <a:solidFill>
                  <a:srgbClr val="222635"/>
                </a:solidFill>
                <a:highlight>
                  <a:srgbClr val="FFFFFF"/>
                </a:highlight>
                <a:latin typeface="Times New Roman"/>
                <a:ea typeface="Times New Roman"/>
                <a:cs typeface="Times New Roman"/>
                <a:sym typeface="Times New Roman"/>
              </a:rPr>
              <a:t>Once the build phase is over, then you move on to the </a:t>
            </a:r>
            <a:r>
              <a:rPr b="1" lang="tr-TR" sz="1450">
                <a:solidFill>
                  <a:srgbClr val="222635"/>
                </a:solidFill>
                <a:highlight>
                  <a:srgbClr val="FFFFFF"/>
                </a:highlight>
                <a:latin typeface="Times New Roman"/>
                <a:ea typeface="Times New Roman"/>
                <a:cs typeface="Times New Roman"/>
                <a:sym typeface="Times New Roman"/>
              </a:rPr>
              <a:t>testing phase</a:t>
            </a:r>
            <a:r>
              <a:rPr lang="tr-TR" sz="1450">
                <a:solidFill>
                  <a:srgbClr val="222635"/>
                </a:solidFill>
                <a:highlight>
                  <a:srgbClr val="FFFFFF"/>
                </a:highlight>
                <a:latin typeface="Times New Roman"/>
                <a:ea typeface="Times New Roman"/>
                <a:cs typeface="Times New Roman"/>
                <a:sym typeface="Times New Roman"/>
              </a:rPr>
              <a:t>. In this phase, we have various kinds of testing. One of them is the </a:t>
            </a:r>
            <a:r>
              <a:rPr i="1" lang="tr-TR" sz="1450">
                <a:solidFill>
                  <a:srgbClr val="222635"/>
                </a:solidFill>
                <a:highlight>
                  <a:srgbClr val="FFFFFF"/>
                </a:highlight>
                <a:latin typeface="Times New Roman"/>
                <a:ea typeface="Times New Roman"/>
                <a:cs typeface="Times New Roman"/>
                <a:sym typeface="Times New Roman"/>
              </a:rPr>
              <a:t>unit test</a:t>
            </a:r>
            <a:r>
              <a:rPr lang="tr-TR" sz="1450">
                <a:solidFill>
                  <a:srgbClr val="222635"/>
                </a:solidFill>
                <a:highlight>
                  <a:srgbClr val="FFFFFF"/>
                </a:highlight>
                <a:latin typeface="Times New Roman"/>
                <a:ea typeface="Times New Roman"/>
                <a:cs typeface="Times New Roman"/>
                <a:sym typeface="Times New Roman"/>
              </a:rPr>
              <a:t> (where you test the chunk/unit of software or for its sanity test).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rPr lang="tr-TR" sz="1450">
                <a:solidFill>
                  <a:srgbClr val="222635"/>
                </a:solidFill>
                <a:highlight>
                  <a:srgbClr val="FFFFFF"/>
                </a:highlight>
                <a:latin typeface="Times New Roman"/>
                <a:ea typeface="Times New Roman"/>
                <a:cs typeface="Times New Roman"/>
                <a:sym typeface="Times New Roman"/>
              </a:rPr>
              <a:t>Once the build phase is over, then you move on to the </a:t>
            </a:r>
            <a:r>
              <a:rPr b="1" lang="tr-TR" sz="1450">
                <a:solidFill>
                  <a:srgbClr val="222635"/>
                </a:solidFill>
                <a:highlight>
                  <a:srgbClr val="FFFFFF"/>
                </a:highlight>
                <a:latin typeface="Times New Roman"/>
                <a:ea typeface="Times New Roman"/>
                <a:cs typeface="Times New Roman"/>
                <a:sym typeface="Times New Roman"/>
              </a:rPr>
              <a:t>testing phase</a:t>
            </a:r>
            <a:r>
              <a:rPr lang="tr-TR" sz="1450">
                <a:solidFill>
                  <a:srgbClr val="222635"/>
                </a:solidFill>
                <a:highlight>
                  <a:srgbClr val="FFFFFF"/>
                </a:highlight>
                <a:latin typeface="Times New Roman"/>
                <a:ea typeface="Times New Roman"/>
                <a:cs typeface="Times New Roman"/>
                <a:sym typeface="Times New Roman"/>
              </a:rPr>
              <a:t>. In this phase, we have various kinds of testing. One of them is the </a:t>
            </a:r>
            <a:r>
              <a:rPr i="1" lang="tr-TR" sz="1450">
                <a:solidFill>
                  <a:srgbClr val="222635"/>
                </a:solidFill>
                <a:highlight>
                  <a:srgbClr val="FFFFFF"/>
                </a:highlight>
                <a:latin typeface="Times New Roman"/>
                <a:ea typeface="Times New Roman"/>
                <a:cs typeface="Times New Roman"/>
                <a:sym typeface="Times New Roman"/>
              </a:rPr>
              <a:t>unit test</a:t>
            </a:r>
            <a:r>
              <a:rPr lang="tr-TR" sz="1450">
                <a:solidFill>
                  <a:srgbClr val="222635"/>
                </a:solidFill>
                <a:highlight>
                  <a:srgbClr val="FFFFFF"/>
                </a:highlight>
                <a:latin typeface="Times New Roman"/>
                <a:ea typeface="Times New Roman"/>
                <a:cs typeface="Times New Roman"/>
                <a:sym typeface="Times New Roman"/>
              </a:rPr>
              <a:t> (where you test the chunk/unit of software or for its sanity test).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rPr lang="tr-TR" sz="1450">
                <a:solidFill>
                  <a:srgbClr val="222635"/>
                </a:solidFill>
                <a:highlight>
                  <a:srgbClr val="FFFFFF"/>
                </a:highlight>
                <a:latin typeface="Times New Roman"/>
                <a:ea typeface="Times New Roman"/>
                <a:cs typeface="Times New Roman"/>
                <a:sym typeface="Times New Roman"/>
              </a:rPr>
              <a:t>Once the build phase is over, then you move on to the </a:t>
            </a:r>
            <a:r>
              <a:rPr b="1" lang="tr-TR" sz="1450">
                <a:solidFill>
                  <a:srgbClr val="222635"/>
                </a:solidFill>
                <a:highlight>
                  <a:srgbClr val="FFFFFF"/>
                </a:highlight>
                <a:latin typeface="Times New Roman"/>
                <a:ea typeface="Times New Roman"/>
                <a:cs typeface="Times New Roman"/>
                <a:sym typeface="Times New Roman"/>
              </a:rPr>
              <a:t>testing phase</a:t>
            </a:r>
            <a:r>
              <a:rPr lang="tr-TR" sz="1450">
                <a:solidFill>
                  <a:srgbClr val="222635"/>
                </a:solidFill>
                <a:highlight>
                  <a:srgbClr val="FFFFFF"/>
                </a:highlight>
                <a:latin typeface="Times New Roman"/>
                <a:ea typeface="Times New Roman"/>
                <a:cs typeface="Times New Roman"/>
                <a:sym typeface="Times New Roman"/>
              </a:rPr>
              <a:t>. In this phase, we have various kinds of testing. One of them is the </a:t>
            </a:r>
            <a:r>
              <a:rPr i="1" lang="tr-TR" sz="1450">
                <a:solidFill>
                  <a:srgbClr val="222635"/>
                </a:solidFill>
                <a:highlight>
                  <a:srgbClr val="FFFFFF"/>
                </a:highlight>
                <a:latin typeface="Times New Roman"/>
                <a:ea typeface="Times New Roman"/>
                <a:cs typeface="Times New Roman"/>
                <a:sym typeface="Times New Roman"/>
              </a:rPr>
              <a:t>unit test</a:t>
            </a:r>
            <a:r>
              <a:rPr lang="tr-TR" sz="1450">
                <a:solidFill>
                  <a:srgbClr val="222635"/>
                </a:solidFill>
                <a:highlight>
                  <a:srgbClr val="FFFFFF"/>
                </a:highlight>
                <a:latin typeface="Times New Roman"/>
                <a:ea typeface="Times New Roman"/>
                <a:cs typeface="Times New Roman"/>
                <a:sym typeface="Times New Roman"/>
              </a:rPr>
              <a:t> (where you test the chunk/unit of software or for its sanity test).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tr-TR" sz="1100">
                <a:solidFill>
                  <a:srgbClr val="222635"/>
                </a:solidFill>
                <a:highlight>
                  <a:srgbClr val="FFFFFF"/>
                </a:highlight>
                <a:latin typeface="Times New Roman"/>
                <a:ea typeface="Times New Roman"/>
                <a:cs typeface="Times New Roman"/>
                <a:sym typeface="Times New Roman"/>
              </a:rPr>
              <a:t>When the test is completed, you move on to the </a:t>
            </a:r>
            <a:r>
              <a:rPr b="1" lang="tr-TR" sz="1100">
                <a:solidFill>
                  <a:srgbClr val="222635"/>
                </a:solidFill>
                <a:highlight>
                  <a:srgbClr val="FFFFFF"/>
                </a:highlight>
                <a:latin typeface="Times New Roman"/>
                <a:ea typeface="Times New Roman"/>
                <a:cs typeface="Times New Roman"/>
                <a:sym typeface="Times New Roman"/>
              </a:rPr>
              <a:t>deploy phase</a:t>
            </a:r>
            <a:r>
              <a:rPr lang="tr-TR" sz="1100">
                <a:solidFill>
                  <a:srgbClr val="222635"/>
                </a:solidFill>
                <a:highlight>
                  <a:srgbClr val="FFFFFF"/>
                </a:highlight>
                <a:latin typeface="Times New Roman"/>
                <a:ea typeface="Times New Roman"/>
                <a:cs typeface="Times New Roman"/>
                <a:sym typeface="Times New Roman"/>
              </a:rPr>
              <a:t>, where you deploy it into a staging or a test server. Here, you can view the code or you can view the app in a simulator.</a:t>
            </a:r>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tr-TR" sz="1100">
                <a:solidFill>
                  <a:srgbClr val="222635"/>
                </a:solidFill>
                <a:highlight>
                  <a:srgbClr val="FFFFFF"/>
                </a:highlight>
                <a:latin typeface="Times New Roman"/>
                <a:ea typeface="Times New Roman"/>
                <a:cs typeface="Times New Roman"/>
                <a:sym typeface="Times New Roman"/>
              </a:rPr>
              <a:t>Once the code is deployed successfully, you can run another sanity test. We run</a:t>
            </a:r>
            <a:endParaRPr/>
          </a:p>
          <a:p>
            <a:pPr indent="-320675" lvl="0" marL="457200" rtl="0" algn="l">
              <a:lnSpc>
                <a:spcPct val="100000"/>
              </a:lnSpc>
              <a:spcBef>
                <a:spcPts val="0"/>
              </a:spcBef>
              <a:spcAft>
                <a:spcPts val="0"/>
              </a:spcAft>
              <a:buClr>
                <a:srgbClr val="222635"/>
              </a:buClr>
              <a:buSzPts val="1450"/>
              <a:buFont typeface="Times New Roman"/>
              <a:buChar char="●"/>
            </a:pPr>
            <a:r>
              <a:rPr lang="tr-TR" sz="1100">
                <a:solidFill>
                  <a:srgbClr val="222635"/>
                </a:solidFill>
                <a:highlight>
                  <a:srgbClr val="FFFFFF"/>
                </a:highlight>
                <a:latin typeface="Times New Roman"/>
                <a:ea typeface="Times New Roman"/>
                <a:cs typeface="Times New Roman"/>
                <a:sym typeface="Times New Roman"/>
              </a:rPr>
              <a:t>User Acceptance Tests</a:t>
            </a:r>
            <a:endParaRPr/>
          </a:p>
          <a:p>
            <a:pPr indent="-320675" lvl="0" marL="457200" rtl="0" algn="l">
              <a:lnSpc>
                <a:spcPct val="100000"/>
              </a:lnSpc>
              <a:spcBef>
                <a:spcPts val="0"/>
              </a:spcBef>
              <a:spcAft>
                <a:spcPts val="0"/>
              </a:spcAft>
              <a:buClr>
                <a:srgbClr val="222635"/>
              </a:buClr>
              <a:buSzPts val="1450"/>
              <a:buFont typeface="Times New Roman"/>
              <a:buChar char="●"/>
            </a:pPr>
            <a:r>
              <a:rPr lang="tr-TR" sz="1100">
                <a:solidFill>
                  <a:srgbClr val="222635"/>
                </a:solidFill>
                <a:highlight>
                  <a:srgbClr val="FFFFFF"/>
                </a:highlight>
                <a:latin typeface="Times New Roman"/>
                <a:ea typeface="Times New Roman"/>
                <a:cs typeface="Times New Roman"/>
                <a:sym typeface="Times New Roman"/>
              </a:rPr>
              <a:t>Functional Tests</a:t>
            </a:r>
            <a:endParaRPr/>
          </a:p>
          <a:p>
            <a:pPr indent="-320675" lvl="0" marL="457200" rtl="0" algn="l">
              <a:lnSpc>
                <a:spcPct val="100000"/>
              </a:lnSpc>
              <a:spcBef>
                <a:spcPts val="0"/>
              </a:spcBef>
              <a:spcAft>
                <a:spcPts val="0"/>
              </a:spcAft>
              <a:buClr>
                <a:srgbClr val="222635"/>
              </a:buClr>
              <a:buSzPts val="1450"/>
              <a:buFont typeface="Times New Roman"/>
              <a:buChar char="●"/>
            </a:pPr>
            <a:r>
              <a:rPr lang="tr-TR" sz="1100">
                <a:solidFill>
                  <a:srgbClr val="222635"/>
                </a:solidFill>
                <a:highlight>
                  <a:srgbClr val="FFFFFF"/>
                </a:highlight>
                <a:latin typeface="Times New Roman"/>
                <a:ea typeface="Times New Roman"/>
                <a:cs typeface="Times New Roman"/>
                <a:sym typeface="Times New Roman"/>
              </a:rPr>
              <a:t>Load Tests</a:t>
            </a:r>
            <a:endParaRPr/>
          </a:p>
          <a:p>
            <a:pPr indent="-320675" lvl="0" marL="457200" rtl="0" algn="l">
              <a:lnSpc>
                <a:spcPct val="100000"/>
              </a:lnSpc>
              <a:spcBef>
                <a:spcPts val="0"/>
              </a:spcBef>
              <a:spcAft>
                <a:spcPts val="0"/>
              </a:spcAft>
              <a:buClr>
                <a:srgbClr val="222635"/>
              </a:buClr>
              <a:buSzPts val="1450"/>
              <a:buFont typeface="Times New Roman"/>
              <a:buChar char="●"/>
            </a:pPr>
            <a:r>
              <a:rPr lang="tr-TR" sz="1100">
                <a:solidFill>
                  <a:srgbClr val="222635"/>
                </a:solidFill>
                <a:highlight>
                  <a:srgbClr val="FFFFFF"/>
                </a:highlight>
                <a:latin typeface="Times New Roman"/>
                <a:ea typeface="Times New Roman"/>
                <a:cs typeface="Times New Roman"/>
                <a:sym typeface="Times New Roman"/>
              </a:rPr>
              <a:t>Security Tests</a:t>
            </a:r>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rPr lang="tr-TR" sz="1450">
                <a:solidFill>
                  <a:srgbClr val="222635"/>
                </a:solidFill>
                <a:highlight>
                  <a:srgbClr val="FFFFFF"/>
                </a:highlight>
                <a:latin typeface="Times New Roman"/>
                <a:ea typeface="Times New Roman"/>
                <a:cs typeface="Times New Roman"/>
                <a:sym typeface="Times New Roman"/>
              </a:rPr>
              <a:t>The tools used here changes depend on the product type.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tr-TR" sz="1400">
                <a:solidFill>
                  <a:srgbClr val="202124"/>
                </a:solidFill>
                <a:highlight>
                  <a:srgbClr val="F8F9FA"/>
                </a:highlight>
              </a:rPr>
              <a:t>Devops modeli, SDLC'nin (Yazılım Geliştirme Yaşam Döngüsü) bir parçasıdır.</a:t>
            </a:r>
            <a:endParaRPr sz="14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400">
                <a:solidFill>
                  <a:srgbClr val="202124"/>
                </a:solidFill>
                <a:highlight>
                  <a:srgbClr val="F8F9FA"/>
                </a:highlight>
              </a:rPr>
              <a:t>Önce klasik bir yaklaşım olarak Şelale modelini öğrendiniz.</a:t>
            </a:r>
            <a:endParaRPr sz="14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rPr lang="tr-TR" sz="1400">
                <a:solidFill>
                  <a:srgbClr val="202124"/>
                </a:solidFill>
                <a:highlight>
                  <a:srgbClr val="F8F9FA"/>
                </a:highlight>
              </a:rPr>
              <a:t>Ardından, IT dünyasında yaygın olarak kullanılan popüler ve modern bir model olan Agile'ı öğrendiniz.</a:t>
            </a:r>
            <a:endParaRPr sz="14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Bugün de sıra DevOps’ta </a:t>
            </a:r>
            <a:endParaRPr sz="14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rPr lang="tr-TR" sz="1450">
                <a:solidFill>
                  <a:srgbClr val="222635"/>
                </a:solidFill>
                <a:highlight>
                  <a:srgbClr val="FFFFFF"/>
                </a:highlight>
                <a:latin typeface="Times New Roman"/>
                <a:ea typeface="Times New Roman"/>
                <a:cs typeface="Times New Roman"/>
                <a:sym typeface="Times New Roman"/>
              </a:rPr>
              <a:t>The tools used here changes depend on the product type.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rPr lang="tr-TR" sz="1450">
                <a:solidFill>
                  <a:srgbClr val="222635"/>
                </a:solidFill>
                <a:highlight>
                  <a:srgbClr val="FFFFFF"/>
                </a:highlight>
                <a:latin typeface="Times New Roman"/>
                <a:ea typeface="Times New Roman"/>
                <a:cs typeface="Times New Roman"/>
                <a:sym typeface="Times New Roman"/>
              </a:rPr>
              <a:t>The tools used here changes depend on the product type.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7" name="Google Shape;114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rPr lang="tr-TR" sz="1450">
                <a:solidFill>
                  <a:srgbClr val="222635"/>
                </a:solidFill>
                <a:highlight>
                  <a:srgbClr val="FFFFFF"/>
                </a:highlight>
                <a:latin typeface="Times New Roman"/>
                <a:ea typeface="Times New Roman"/>
                <a:cs typeface="Times New Roman"/>
                <a:sym typeface="Times New Roman"/>
              </a:rPr>
              <a:t>The tools used here changes depend on the product type.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tr-TR"/>
              <a:t>Meanwhile, in every step, if there is an error, you can shoot an email back to the development team so that they can fix it. Then they will push it into the version control system and it goes back into the pipeline.</a:t>
            </a:r>
            <a:endParaRPr/>
          </a:p>
          <a:p>
            <a:pPr indent="0" lvl="0" marL="0" rtl="0" algn="l">
              <a:lnSpc>
                <a:spcPct val="100000"/>
              </a:lnSpc>
              <a:spcBef>
                <a:spcPts val="0"/>
              </a:spcBef>
              <a:spcAft>
                <a:spcPts val="0"/>
              </a:spcAft>
              <a:buSzPts val="1400"/>
              <a:buNone/>
            </a:pPr>
            <a:r>
              <a:rPr lang="tr-TR"/>
              <a:t>Once again, if there is any error reported during testing, the feedback goes to the dev team again, where they fix it and the process reiterates if required.</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tr-TR" sz="1100">
                <a:solidFill>
                  <a:srgbClr val="222635"/>
                </a:solidFill>
                <a:highlight>
                  <a:srgbClr val="FFFFFF"/>
                </a:highlight>
                <a:latin typeface="Times New Roman"/>
                <a:ea typeface="Times New Roman"/>
                <a:cs typeface="Times New Roman"/>
                <a:sym typeface="Times New Roman"/>
              </a:rPr>
              <a:t>Last part is monitoring the system deployed to production.</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400"/>
              <a:buNone/>
            </a:pPr>
            <a:r>
              <a:t/>
            </a:r>
            <a:endParaRPr sz="1450">
              <a:solidFill>
                <a:srgbClr val="373A3C"/>
              </a:solidFill>
              <a:highlight>
                <a:schemeClr val="lt1"/>
              </a:highligh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Devops sürecinin amacı, yazılım geliştirirken, birbiri ile uyum içinde sık aralıklarla, versiyonlama, düzeltme ve güncellemeler yaparak SDLC sürecini kısaltmaktır.</a:t>
            </a:r>
            <a:endParaRPr sz="1200">
              <a:solidFill>
                <a:schemeClr val="dk1"/>
              </a:solidFill>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400"/>
              </a:spcAft>
              <a:buSzPts val="1400"/>
              <a:buNone/>
            </a:pPr>
            <a:r>
              <a:t/>
            </a:r>
            <a:endParaRPr sz="18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150">
                <a:solidFill>
                  <a:srgbClr val="5D5C5C"/>
                </a:solidFill>
              </a:rPr>
              <a:t>en büyük avantajı zaman konusunda , süreci çok daha hızlı hale getirir</a:t>
            </a:r>
            <a:endParaRPr sz="1150">
              <a:solidFill>
                <a:srgbClr val="5D5C5C"/>
              </a:solidFill>
            </a:endParaRPr>
          </a:p>
          <a:p>
            <a:pPr indent="0" lvl="0" marL="0" rtl="0" algn="l">
              <a:lnSpc>
                <a:spcPct val="100000"/>
              </a:lnSpc>
              <a:spcBef>
                <a:spcPts val="0"/>
              </a:spcBef>
              <a:spcAft>
                <a:spcPts val="0"/>
              </a:spcAft>
              <a:buSzPts val="1400"/>
              <a:buNone/>
            </a:pPr>
            <a:r>
              <a:t/>
            </a:r>
            <a:endParaRPr sz="1150">
              <a:solidFill>
                <a:srgbClr val="5D5C5C"/>
              </a:solidFill>
            </a:endParaRPr>
          </a:p>
          <a:p>
            <a:pPr indent="0" lvl="0" marL="0" rtl="0" algn="l">
              <a:lnSpc>
                <a:spcPct val="100000"/>
              </a:lnSpc>
              <a:spcBef>
                <a:spcPts val="0"/>
              </a:spcBef>
              <a:spcAft>
                <a:spcPts val="0"/>
              </a:spcAft>
              <a:buSzPts val="1400"/>
              <a:buNone/>
            </a:pPr>
            <a:r>
              <a:rPr lang="tr-TR" sz="1150">
                <a:solidFill>
                  <a:srgbClr val="5D5C5C"/>
                </a:solidFill>
              </a:rPr>
              <a:t>karmaşıklığı ve çatışmaları azaltır</a:t>
            </a:r>
            <a:endParaRPr sz="1150">
              <a:solidFill>
                <a:srgbClr val="5D5C5C"/>
              </a:solidFill>
            </a:endParaRPr>
          </a:p>
          <a:p>
            <a:pPr indent="0" lvl="0" marL="0" rtl="0" algn="l">
              <a:lnSpc>
                <a:spcPct val="100000"/>
              </a:lnSpc>
              <a:spcBef>
                <a:spcPts val="0"/>
              </a:spcBef>
              <a:spcAft>
                <a:spcPts val="0"/>
              </a:spcAft>
              <a:buSzPts val="1400"/>
              <a:buNone/>
            </a:pPr>
            <a:r>
              <a:rPr lang="tr-TR" sz="1150">
                <a:solidFill>
                  <a:srgbClr val="5D5C5C"/>
                </a:solidFill>
              </a:rPr>
              <a:t>karşılıklı işbirliği sağlar</a:t>
            </a:r>
            <a:endParaRPr sz="1150">
              <a:solidFill>
                <a:srgbClr val="5D5C5C"/>
              </a:solidFill>
            </a:endParaRPr>
          </a:p>
          <a:p>
            <a:pPr indent="0" lvl="0" marL="0" rtl="0" algn="l">
              <a:lnSpc>
                <a:spcPct val="100000"/>
              </a:lnSpc>
              <a:spcBef>
                <a:spcPts val="0"/>
              </a:spcBef>
              <a:spcAft>
                <a:spcPts val="0"/>
              </a:spcAft>
              <a:buSzPts val="1400"/>
              <a:buNone/>
            </a:pPr>
            <a:r>
              <a:rPr lang="tr-TR" sz="1150">
                <a:solidFill>
                  <a:srgbClr val="5D5C5C"/>
                </a:solidFill>
              </a:rPr>
              <a:t>pazarda daha hızlı olmanız nedeniyle öne çıkmanızı sağlar</a:t>
            </a:r>
            <a:endParaRPr sz="1150">
              <a:solidFill>
                <a:srgbClr val="5D5C5C"/>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tr-TR" sz="1800"/>
              <a:t>Önce devops’un ne olmadığına bakalım.</a:t>
            </a:r>
            <a:endParaRPr sz="1800"/>
          </a:p>
          <a:p>
            <a:pPr indent="0" lvl="0" marL="0" rtl="0" algn="l">
              <a:lnSpc>
                <a:spcPct val="150000"/>
              </a:lnSpc>
              <a:spcBef>
                <a:spcPts val="0"/>
              </a:spcBef>
              <a:spcAft>
                <a:spcPts val="0"/>
              </a:spcAft>
              <a:buClr>
                <a:schemeClr val="dk1"/>
              </a:buClr>
              <a:buSzPts val="1100"/>
              <a:buFont typeface="Arial"/>
              <a:buNone/>
            </a:pPr>
            <a:r>
              <a:rPr lang="tr-TR" sz="1800"/>
              <a:t>Devops yalnızca tool değildir.</a:t>
            </a:r>
            <a:endParaRPr sz="1800"/>
          </a:p>
          <a:p>
            <a:pPr indent="0" lvl="0" marL="0" rtl="0" algn="l">
              <a:lnSpc>
                <a:spcPct val="150000"/>
              </a:lnSpc>
              <a:spcBef>
                <a:spcPts val="0"/>
              </a:spcBef>
              <a:spcAft>
                <a:spcPts val="0"/>
              </a:spcAft>
              <a:buClr>
                <a:schemeClr val="dk1"/>
              </a:buClr>
              <a:buSzPts val="1100"/>
              <a:buFont typeface="Arial"/>
              <a:buNone/>
            </a:pPr>
            <a:r>
              <a:rPr lang="tr-TR" sz="1800"/>
              <a:t>sadece bir rol veya bir takımda değildir. </a:t>
            </a:r>
            <a:endParaRPr sz="1800"/>
          </a:p>
          <a:p>
            <a:pPr indent="0" lvl="0" marL="0" rtl="0" algn="l">
              <a:lnSpc>
                <a:spcPct val="150000"/>
              </a:lnSpc>
              <a:spcBef>
                <a:spcPts val="0"/>
              </a:spcBef>
              <a:spcAft>
                <a:spcPts val="0"/>
              </a:spcAft>
              <a:buClr>
                <a:schemeClr val="dk1"/>
              </a:buClr>
              <a:buSzPts val="1100"/>
              <a:buFont typeface="Arial"/>
              <a:buNone/>
            </a:pPr>
            <a:r>
              <a:t/>
            </a:r>
            <a:endParaRPr sz="18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68000"/>
              </a:lnSpc>
              <a:spcBef>
                <a:spcPts val="1000"/>
              </a:spcBef>
              <a:spcAft>
                <a:spcPts val="0"/>
              </a:spcAft>
              <a:buSzPts val="1400"/>
              <a:buNone/>
            </a:pPr>
            <a:r>
              <a:rPr lang="tr-TR" sz="1800">
                <a:solidFill>
                  <a:srgbClr val="FFFFFF"/>
                </a:solidFill>
              </a:rPr>
              <a:t>B</a:t>
            </a:r>
            <a:r>
              <a:rPr lang="tr-TR" sz="1800">
                <a:solidFill>
                  <a:schemeClr val="dk1"/>
                </a:solidFill>
              </a:rPr>
              <a:t>Bu bir kültür demiştik </a:t>
            </a:r>
            <a:endParaRPr sz="1800">
              <a:solidFill>
                <a:schemeClr val="dk1"/>
              </a:solidFill>
            </a:endParaRPr>
          </a:p>
          <a:p>
            <a:pPr indent="0" lvl="0" marL="0" rtl="0" algn="l">
              <a:lnSpc>
                <a:spcPct val="168000"/>
              </a:lnSpc>
              <a:spcBef>
                <a:spcPts val="1000"/>
              </a:spcBef>
              <a:spcAft>
                <a:spcPts val="0"/>
              </a:spcAft>
              <a:buSzPts val="1400"/>
              <a:buNone/>
            </a:pPr>
            <a:r>
              <a:rPr lang="tr-TR" sz="1800">
                <a:solidFill>
                  <a:schemeClr val="dk1"/>
                </a:solidFill>
              </a:rPr>
              <a:t>karşılıklı saygı sevgi işbirliği yoksa devops tool’larını kullanmanız birşey ifade etmez. Bu kültürü oturtmak ise zor ve zaman alıcıdır.</a:t>
            </a:r>
            <a:endParaRPr sz="1800">
              <a:solidFill>
                <a:schemeClr val="dk1"/>
              </a:solidFill>
            </a:endParaRPr>
          </a:p>
          <a:p>
            <a:pPr indent="0" lvl="0" marL="0" rtl="0" algn="l">
              <a:lnSpc>
                <a:spcPct val="168000"/>
              </a:lnSpc>
              <a:spcBef>
                <a:spcPts val="1000"/>
              </a:spcBef>
              <a:spcAft>
                <a:spcPts val="0"/>
              </a:spcAft>
              <a:buSzPts val="1400"/>
              <a:buNone/>
            </a:pPr>
            <a:r>
              <a:rPr lang="tr-TR" sz="1800">
                <a:solidFill>
                  <a:schemeClr val="dk1"/>
                </a:solidFill>
              </a:rPr>
              <a:t>yeterli donanım bilgi ve bec eriye sahip eleman sayısı sektörde az sizleri bekliyoruz arkadaşlar. Kendinizi iyi yetiştirin</a:t>
            </a:r>
            <a:endParaRPr sz="1800">
              <a:solidFill>
                <a:schemeClr val="dk1"/>
              </a:solidFill>
            </a:endParaRPr>
          </a:p>
          <a:p>
            <a:pPr indent="0" lvl="0" marL="0" rtl="0" algn="l">
              <a:lnSpc>
                <a:spcPct val="168000"/>
              </a:lnSpc>
              <a:spcBef>
                <a:spcPts val="1000"/>
              </a:spcBef>
              <a:spcAft>
                <a:spcPts val="0"/>
              </a:spcAft>
              <a:buSzPts val="1400"/>
              <a:buNone/>
            </a:pPr>
            <a:r>
              <a:rPr lang="tr-TR" sz="1800">
                <a:solidFill>
                  <a:schemeClr val="dk1"/>
                </a:solidFill>
              </a:rPr>
              <a:t>bütçeden kasıt, devops cu maaşları abd’de 100-1500bin dolar</a:t>
            </a:r>
            <a:endParaRPr sz="1800">
              <a:solidFill>
                <a:schemeClr val="dk1"/>
              </a:solidFill>
            </a:endParaRPr>
          </a:p>
          <a:p>
            <a:pPr indent="0" lvl="0" marL="0" rtl="0" algn="l">
              <a:lnSpc>
                <a:spcPct val="168000"/>
              </a:lnSpc>
              <a:spcBef>
                <a:spcPts val="1000"/>
              </a:spcBef>
              <a:spcAft>
                <a:spcPts val="0"/>
              </a:spcAft>
              <a:buSzPts val="1400"/>
              <a:buNone/>
            </a:pPr>
            <a:r>
              <a:rPr lang="tr-TR" sz="1800">
                <a:solidFill>
                  <a:schemeClr val="dk1"/>
                </a:solidFill>
              </a:rPr>
              <a:t>gayet güzel bi mebla. Firma için biraz sıkıntı tabi.</a:t>
            </a:r>
            <a:endParaRPr sz="1800">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 This is a Pear Deck Text Slide </a:t>
            </a:r>
            <a:endParaRPr/>
          </a:p>
          <a:p>
            <a:pPr indent="0" lvl="0" marL="0" rtl="0" algn="l">
              <a:lnSpc>
                <a:spcPct val="100000"/>
              </a:lnSpc>
              <a:spcBef>
                <a:spcPts val="0"/>
              </a:spcBef>
              <a:spcAft>
                <a:spcPts val="0"/>
              </a:spcAft>
              <a:buSzPts val="1400"/>
              <a:buNone/>
            </a:pPr>
            <a:r>
              <a:rPr lang="tr-TR"/>
              <a:t>🍐 To edit the type of question, go back to the "Ask Students a Question" in the Pear Deck sidebar.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bilgeliğin başlangıcı terimlerin tanımıdır demiş sokrat.</a:t>
            </a:r>
            <a:endParaRPr sz="14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sz="14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Biz de IT dünaysındaki terimlerin tanımlarını doğru şekilde öğrenebilirsek </a:t>
            </a:r>
            <a:endParaRPr sz="14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bu sektörde bilgeliğe doğru adım atmış olacağız.</a:t>
            </a:r>
            <a:endParaRPr sz="1400">
              <a:solidFill>
                <a:srgbClr val="202124"/>
              </a:solidFill>
              <a:highlight>
                <a:srgbClr val="F8F9FA"/>
              </a:highlight>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tr-TR" sz="1200">
                <a:solidFill>
                  <a:schemeClr val="dk1"/>
                </a:solidFill>
              </a:rPr>
              <a:t>Devops hala tam olarak anlaşılmamış bir terim,</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tr-TR" sz="1200">
                <a:solidFill>
                  <a:schemeClr val="dk1"/>
                </a:solidFill>
              </a:rPr>
              <a:t> aslında çok da yeni bir yaklaşım.</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 2009 yılında Patrick Debois isimli geliştirici tarafından ortaya atılan bu terim,</a:t>
            </a:r>
            <a:endParaRPr sz="1150">
              <a:solidFill>
                <a:srgbClr val="2C2F3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 tasarımdan geliştirme aşamalarına kadar, </a:t>
            </a:r>
            <a:endParaRPr sz="1150">
              <a:solidFill>
                <a:srgbClr val="2C2F3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tüm program geliştirme sürecinde işbirliği yapan bir ekibin çalışmasını tanımlayan bir şemsiye terimdir. </a:t>
            </a:r>
            <a:endParaRPr sz="1150">
              <a:solidFill>
                <a:srgbClr val="2C2F3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Bence IT alanında bir devrim dir  DevOps,  </a:t>
            </a:r>
            <a:endParaRPr sz="1150">
              <a:solidFill>
                <a:srgbClr val="2C2F3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Yazılım geliştime ekibinin   sonuç üretme yeteneğini ve hızını  artıran </a:t>
            </a:r>
            <a:endParaRPr sz="1150">
              <a:solidFill>
                <a:srgbClr val="2C2F3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araç ve felsefelerin tamamını kapsar.</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5" name="Google Shape;65;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6" name="Google Shape;6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2" name="Google Shape;72;p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3" name="Google Shape;7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6" name="Google Shape;7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0" name="Google Shape;80;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1" name="Google Shape;81;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2" name="Google Shape;8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5" name="Google Shape;8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 name="Google Shape;88;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9" name="Google Shape;8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9" name="Google Shape;9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 name="Shape 100"/>
        <p:cNvGrpSpPr/>
        <p:nvPr/>
      </p:nvGrpSpPr>
      <p:grpSpPr>
        <a:xfrm>
          <a:off x="0" y="0"/>
          <a:ext cx="0" cy="0"/>
          <a:chOff x="0" y="0"/>
          <a:chExt cx="0" cy="0"/>
        </a:xfrm>
      </p:grpSpPr>
      <p:sp>
        <p:nvSpPr>
          <p:cNvPr id="101" name="Google Shape;101;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2" name="Google Shape;102;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3" name="Google Shape;10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6" name="Google Shape;10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9" name="Google Shape;109;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0" name="Google Shape;110;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1" name="Google Shape;11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 name="Google Shape;11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15" name="Shape 115"/>
        <p:cNvGrpSpPr/>
        <p:nvPr/>
      </p:nvGrpSpPr>
      <p:grpSpPr>
        <a:xfrm>
          <a:off x="0" y="0"/>
          <a:ext cx="0" cy="0"/>
          <a:chOff x="0" y="0"/>
          <a:chExt cx="0" cy="0"/>
        </a:xfrm>
      </p:grpSpPr>
      <p:sp>
        <p:nvSpPr>
          <p:cNvPr id="116" name="Google Shape;116;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7" name="Google Shape;117;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8" name="Google Shape;11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19" name="Shape 119"/>
        <p:cNvGrpSpPr/>
        <p:nvPr/>
      </p:nvGrpSpPr>
      <p:grpSpPr>
        <a:xfrm>
          <a:off x="0" y="0"/>
          <a:ext cx="0" cy="0"/>
          <a:chOff x="0" y="0"/>
          <a:chExt cx="0" cy="0"/>
        </a:xfrm>
      </p:grpSpPr>
      <p:sp>
        <p:nvSpPr>
          <p:cNvPr id="120" name="Google Shape;120;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1" name="Google Shape;12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22" name="Shape 122"/>
        <p:cNvGrpSpPr/>
        <p:nvPr/>
      </p:nvGrpSpPr>
      <p:grpSpPr>
        <a:xfrm>
          <a:off x="0" y="0"/>
          <a:ext cx="0" cy="0"/>
          <a:chOff x="0" y="0"/>
          <a:chExt cx="0" cy="0"/>
        </a:xfrm>
      </p:grpSpPr>
      <p:sp>
        <p:nvSpPr>
          <p:cNvPr id="123" name="Google Shape;123;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5" name="Google Shape;125;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6" name="Google Shape;126;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7" name="Google Shape;12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8" name="Shape 128"/>
        <p:cNvGrpSpPr/>
        <p:nvPr/>
      </p:nvGrpSpPr>
      <p:grpSpPr>
        <a:xfrm>
          <a:off x="0" y="0"/>
          <a:ext cx="0" cy="0"/>
          <a:chOff x="0" y="0"/>
          <a:chExt cx="0" cy="0"/>
        </a:xfrm>
      </p:grpSpPr>
      <p:sp>
        <p:nvSpPr>
          <p:cNvPr id="129" name="Google Shape;129;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0" name="Google Shape;13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31" name="Shape 131"/>
        <p:cNvGrpSpPr/>
        <p:nvPr/>
      </p:nvGrpSpPr>
      <p:grpSpPr>
        <a:xfrm>
          <a:off x="0" y="0"/>
          <a:ext cx="0" cy="0"/>
          <a:chOff x="0" y="0"/>
          <a:chExt cx="0" cy="0"/>
        </a:xfrm>
      </p:grpSpPr>
      <p:sp>
        <p:nvSpPr>
          <p:cNvPr id="132" name="Google Shape;132;p3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33" name="Google Shape;133;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4" name="Google Shape;13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37" name="Shape 137"/>
        <p:cNvGrpSpPr/>
        <p:nvPr/>
      </p:nvGrpSpPr>
      <p:grpSpPr>
        <a:xfrm>
          <a:off x="0" y="0"/>
          <a:ext cx="0" cy="0"/>
          <a:chOff x="0" y="0"/>
          <a:chExt cx="0" cy="0"/>
        </a:xfrm>
      </p:grpSpPr>
      <p:sp>
        <p:nvSpPr>
          <p:cNvPr id="138" name="Google Shape;138;p3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600"/>
              <a:buNone/>
              <a:defRPr>
                <a:solidFill>
                  <a:srgbClr val="5190CE"/>
                </a:solidFill>
              </a:defRPr>
            </a:lvl1pPr>
            <a:lvl2pPr lvl="1" algn="l">
              <a:lnSpc>
                <a:spcPct val="90000"/>
              </a:lnSpc>
              <a:spcBef>
                <a:spcPts val="0"/>
              </a:spcBef>
              <a:spcAft>
                <a:spcPts val="0"/>
              </a:spcAft>
              <a:buSzPts val="3600"/>
              <a:buNone/>
              <a:defRPr/>
            </a:lvl2pPr>
            <a:lvl3pPr lvl="2" algn="l">
              <a:lnSpc>
                <a:spcPct val="90000"/>
              </a:lnSpc>
              <a:spcBef>
                <a:spcPts val="0"/>
              </a:spcBef>
              <a:spcAft>
                <a:spcPts val="0"/>
              </a:spcAft>
              <a:buSzPts val="3600"/>
              <a:buNone/>
              <a:defRPr/>
            </a:lvl3pPr>
            <a:lvl4pPr lvl="3" algn="l">
              <a:lnSpc>
                <a:spcPct val="90000"/>
              </a:lnSpc>
              <a:spcBef>
                <a:spcPts val="0"/>
              </a:spcBef>
              <a:spcAft>
                <a:spcPts val="0"/>
              </a:spcAft>
              <a:buSzPts val="3600"/>
              <a:buNone/>
              <a:defRPr/>
            </a:lvl4pPr>
            <a:lvl5pPr lvl="4" algn="l">
              <a:lnSpc>
                <a:spcPct val="90000"/>
              </a:lnSpc>
              <a:spcBef>
                <a:spcPts val="0"/>
              </a:spcBef>
              <a:spcAft>
                <a:spcPts val="0"/>
              </a:spcAft>
              <a:buSzPts val="3600"/>
              <a:buNone/>
              <a:defRPr/>
            </a:lvl5pPr>
            <a:lvl6pPr lvl="5" algn="l">
              <a:lnSpc>
                <a:spcPct val="90000"/>
              </a:lnSpc>
              <a:spcBef>
                <a:spcPts val="0"/>
              </a:spcBef>
              <a:spcAft>
                <a:spcPts val="0"/>
              </a:spcAft>
              <a:buSzPts val="3600"/>
              <a:buNone/>
              <a:defRPr/>
            </a:lvl6pPr>
            <a:lvl7pPr lvl="6" algn="l">
              <a:lnSpc>
                <a:spcPct val="90000"/>
              </a:lnSpc>
              <a:spcBef>
                <a:spcPts val="0"/>
              </a:spcBef>
              <a:spcAft>
                <a:spcPts val="0"/>
              </a:spcAft>
              <a:buSzPts val="3600"/>
              <a:buNone/>
              <a:defRPr/>
            </a:lvl7pPr>
            <a:lvl8pPr lvl="7" algn="l">
              <a:lnSpc>
                <a:spcPct val="90000"/>
              </a:lnSpc>
              <a:spcBef>
                <a:spcPts val="0"/>
              </a:spcBef>
              <a:spcAft>
                <a:spcPts val="0"/>
              </a:spcAft>
              <a:buSzPts val="3600"/>
              <a:buNone/>
              <a:defRPr/>
            </a:lvl8pPr>
            <a:lvl9pPr lvl="8" algn="l">
              <a:lnSpc>
                <a:spcPct val="90000"/>
              </a:lnSpc>
              <a:spcBef>
                <a:spcPts val="0"/>
              </a:spcBef>
              <a:spcAft>
                <a:spcPts val="0"/>
              </a:spcAft>
              <a:buSzPts val="3600"/>
              <a:buNone/>
              <a:defRPr/>
            </a:lvl9pPr>
          </a:lstStyle>
          <a:p/>
        </p:txBody>
      </p:sp>
      <p:sp>
        <p:nvSpPr>
          <p:cNvPr id="139" name="Google Shape;139;p3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3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41" name="Shape 141"/>
        <p:cNvGrpSpPr/>
        <p:nvPr/>
      </p:nvGrpSpPr>
      <p:grpSpPr>
        <a:xfrm>
          <a:off x="0" y="0"/>
          <a:ext cx="0" cy="0"/>
          <a:chOff x="0" y="0"/>
          <a:chExt cx="0" cy="0"/>
        </a:xfrm>
      </p:grpSpPr>
      <p:sp>
        <p:nvSpPr>
          <p:cNvPr id="142" name="Google Shape;142;p33"/>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3600"/>
              <a:buNone/>
              <a:defRPr sz="4800">
                <a:solidFill>
                  <a:srgbClr val="5B92CA"/>
                </a:solidFill>
              </a:defRPr>
            </a:lvl1pPr>
            <a:lvl2pPr lvl="1" algn="l">
              <a:lnSpc>
                <a:spcPct val="80000"/>
              </a:lnSpc>
              <a:spcBef>
                <a:spcPts val="0"/>
              </a:spcBef>
              <a:spcAft>
                <a:spcPts val="0"/>
              </a:spcAft>
              <a:buSzPts val="3600"/>
              <a:buNone/>
              <a:defRPr sz="4800"/>
            </a:lvl2pPr>
            <a:lvl3pPr lvl="2" algn="l">
              <a:lnSpc>
                <a:spcPct val="80000"/>
              </a:lnSpc>
              <a:spcBef>
                <a:spcPts val="0"/>
              </a:spcBef>
              <a:spcAft>
                <a:spcPts val="0"/>
              </a:spcAft>
              <a:buSzPts val="3600"/>
              <a:buNone/>
              <a:defRPr sz="4800"/>
            </a:lvl3pPr>
            <a:lvl4pPr lvl="3" algn="l">
              <a:lnSpc>
                <a:spcPct val="80000"/>
              </a:lnSpc>
              <a:spcBef>
                <a:spcPts val="0"/>
              </a:spcBef>
              <a:spcAft>
                <a:spcPts val="0"/>
              </a:spcAft>
              <a:buSzPts val="3600"/>
              <a:buNone/>
              <a:defRPr sz="4800"/>
            </a:lvl4pPr>
            <a:lvl5pPr lvl="4" algn="l">
              <a:lnSpc>
                <a:spcPct val="80000"/>
              </a:lnSpc>
              <a:spcBef>
                <a:spcPts val="0"/>
              </a:spcBef>
              <a:spcAft>
                <a:spcPts val="0"/>
              </a:spcAft>
              <a:buSzPts val="3600"/>
              <a:buNone/>
              <a:defRPr sz="4800"/>
            </a:lvl5pPr>
            <a:lvl6pPr lvl="5" algn="l">
              <a:lnSpc>
                <a:spcPct val="80000"/>
              </a:lnSpc>
              <a:spcBef>
                <a:spcPts val="0"/>
              </a:spcBef>
              <a:spcAft>
                <a:spcPts val="0"/>
              </a:spcAft>
              <a:buSzPts val="3600"/>
              <a:buNone/>
              <a:defRPr sz="4800"/>
            </a:lvl6pPr>
            <a:lvl7pPr lvl="6" algn="l">
              <a:lnSpc>
                <a:spcPct val="80000"/>
              </a:lnSpc>
              <a:spcBef>
                <a:spcPts val="0"/>
              </a:spcBef>
              <a:spcAft>
                <a:spcPts val="0"/>
              </a:spcAft>
              <a:buSzPts val="3600"/>
              <a:buNone/>
              <a:defRPr sz="4800"/>
            </a:lvl7pPr>
            <a:lvl8pPr lvl="7" algn="l">
              <a:lnSpc>
                <a:spcPct val="80000"/>
              </a:lnSpc>
              <a:spcBef>
                <a:spcPts val="0"/>
              </a:spcBef>
              <a:spcAft>
                <a:spcPts val="0"/>
              </a:spcAft>
              <a:buSzPts val="3600"/>
              <a:buNone/>
              <a:defRPr sz="4800"/>
            </a:lvl8pPr>
            <a:lvl9pPr lvl="8" algn="l">
              <a:lnSpc>
                <a:spcPct val="80000"/>
              </a:lnSpc>
              <a:spcBef>
                <a:spcPts val="0"/>
              </a:spcBef>
              <a:spcAft>
                <a:spcPts val="0"/>
              </a:spcAft>
              <a:buSzPts val="3600"/>
              <a:buNone/>
              <a:defRPr sz="4800"/>
            </a:lvl9pPr>
          </a:lstStyle>
          <a:p/>
        </p:txBody>
      </p:sp>
      <p:sp>
        <p:nvSpPr>
          <p:cNvPr id="143" name="Google Shape;143;p33"/>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400"/>
              <a:buNone/>
              <a:defRPr>
                <a:solidFill>
                  <a:schemeClr val="dk2"/>
                </a:solidFill>
              </a:defRPr>
            </a:lvl1pPr>
            <a:lvl2pPr lvl="1" algn="l">
              <a:lnSpc>
                <a:spcPct val="110000"/>
              </a:lnSpc>
              <a:spcBef>
                <a:spcPts val="0"/>
              </a:spcBef>
              <a:spcAft>
                <a:spcPts val="0"/>
              </a:spcAft>
              <a:buClr>
                <a:schemeClr val="dk2"/>
              </a:buClr>
              <a:buSzPts val="2300"/>
              <a:buNone/>
              <a:defRPr sz="3000">
                <a:solidFill>
                  <a:schemeClr val="dk2"/>
                </a:solidFill>
              </a:defRPr>
            </a:lvl2pPr>
            <a:lvl3pPr lvl="2" algn="l">
              <a:lnSpc>
                <a:spcPct val="110000"/>
              </a:lnSpc>
              <a:spcBef>
                <a:spcPts val="0"/>
              </a:spcBef>
              <a:spcAft>
                <a:spcPts val="0"/>
              </a:spcAft>
              <a:buClr>
                <a:schemeClr val="dk2"/>
              </a:buClr>
              <a:buSzPts val="2300"/>
              <a:buNone/>
              <a:defRPr sz="3000">
                <a:solidFill>
                  <a:schemeClr val="dk2"/>
                </a:solidFill>
              </a:defRPr>
            </a:lvl3pPr>
            <a:lvl4pPr lvl="3" algn="l">
              <a:lnSpc>
                <a:spcPct val="110000"/>
              </a:lnSpc>
              <a:spcBef>
                <a:spcPts val="0"/>
              </a:spcBef>
              <a:spcAft>
                <a:spcPts val="0"/>
              </a:spcAft>
              <a:buClr>
                <a:schemeClr val="dk2"/>
              </a:buClr>
              <a:buSzPts val="2300"/>
              <a:buNone/>
              <a:defRPr sz="3000">
                <a:solidFill>
                  <a:schemeClr val="dk2"/>
                </a:solidFill>
              </a:defRPr>
            </a:lvl4pPr>
            <a:lvl5pPr lvl="4" algn="l">
              <a:lnSpc>
                <a:spcPct val="110000"/>
              </a:lnSpc>
              <a:spcBef>
                <a:spcPts val="0"/>
              </a:spcBef>
              <a:spcAft>
                <a:spcPts val="0"/>
              </a:spcAft>
              <a:buClr>
                <a:schemeClr val="dk2"/>
              </a:buClr>
              <a:buSzPts val="2300"/>
              <a:buNone/>
              <a:defRPr sz="3000">
                <a:solidFill>
                  <a:schemeClr val="dk2"/>
                </a:solidFill>
              </a:defRPr>
            </a:lvl5pPr>
            <a:lvl6pPr lvl="5" algn="l">
              <a:lnSpc>
                <a:spcPct val="110000"/>
              </a:lnSpc>
              <a:spcBef>
                <a:spcPts val="0"/>
              </a:spcBef>
              <a:spcAft>
                <a:spcPts val="0"/>
              </a:spcAft>
              <a:buClr>
                <a:schemeClr val="dk2"/>
              </a:buClr>
              <a:buSzPts val="2300"/>
              <a:buNone/>
              <a:defRPr sz="3000">
                <a:solidFill>
                  <a:schemeClr val="dk2"/>
                </a:solidFill>
              </a:defRPr>
            </a:lvl6pPr>
            <a:lvl7pPr lvl="6" algn="l">
              <a:lnSpc>
                <a:spcPct val="110000"/>
              </a:lnSpc>
              <a:spcBef>
                <a:spcPts val="0"/>
              </a:spcBef>
              <a:spcAft>
                <a:spcPts val="0"/>
              </a:spcAft>
              <a:buClr>
                <a:schemeClr val="dk2"/>
              </a:buClr>
              <a:buSzPts val="2300"/>
              <a:buNone/>
              <a:defRPr sz="3000">
                <a:solidFill>
                  <a:schemeClr val="dk2"/>
                </a:solidFill>
              </a:defRPr>
            </a:lvl7pPr>
            <a:lvl8pPr lvl="7" algn="l">
              <a:lnSpc>
                <a:spcPct val="110000"/>
              </a:lnSpc>
              <a:spcBef>
                <a:spcPts val="0"/>
              </a:spcBef>
              <a:spcAft>
                <a:spcPts val="0"/>
              </a:spcAft>
              <a:buClr>
                <a:schemeClr val="dk2"/>
              </a:buClr>
              <a:buSzPts val="2300"/>
              <a:buNone/>
              <a:defRPr sz="3000">
                <a:solidFill>
                  <a:schemeClr val="dk2"/>
                </a:solidFill>
              </a:defRPr>
            </a:lvl8pPr>
            <a:lvl9pPr lvl="8" algn="l">
              <a:lnSpc>
                <a:spcPct val="110000"/>
              </a:lnSpc>
              <a:spcBef>
                <a:spcPts val="0"/>
              </a:spcBef>
              <a:spcAft>
                <a:spcPts val="0"/>
              </a:spcAft>
              <a:buClr>
                <a:schemeClr val="dk2"/>
              </a:buClr>
              <a:buSzPts val="2300"/>
              <a:buNone/>
              <a:defRPr sz="3000">
                <a:solidFill>
                  <a:schemeClr val="dk2"/>
                </a:solidFill>
              </a:defRPr>
            </a:lvl9pPr>
          </a:lstStyle>
          <a:p/>
        </p:txBody>
      </p:sp>
      <p:sp>
        <p:nvSpPr>
          <p:cNvPr id="144" name="Google Shape;144;p33"/>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145" name="Google Shape;145;p3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4" name="Google Shape;5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7" name="Google Shape;57;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8" name="Google Shape;5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1" name="Google Shape;6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1.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 name="Google Shape;49;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0" name="Google Shape;5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4" name="Google Shape;9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5" name="Google Shape;9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hyperlink" Target="https://en.wikipedia.org/wiki/Agile_software_development" TargetMode="External"/><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Software_development" TargetMode="External"/><Relationship Id="rId9" Type="http://schemas.openxmlformats.org/officeDocument/2006/relationships/hyperlink" Target="https://en.wikipedia.org/wiki/Software_quality" TargetMode="External"/><Relationship Id="rId5" Type="http://schemas.openxmlformats.org/officeDocument/2006/relationships/hyperlink" Target="https://en.wikipedia.org/wiki/IT_operations" TargetMode="External"/><Relationship Id="rId6" Type="http://schemas.openxmlformats.org/officeDocument/2006/relationships/hyperlink" Target="https://en.wikipedia.org/wiki/IT_operations" TargetMode="External"/><Relationship Id="rId7" Type="http://schemas.openxmlformats.org/officeDocument/2006/relationships/hyperlink" Target="https://en.wikipedia.org/wiki/Systems_development_life_cycle" TargetMode="External"/><Relationship Id="rId8" Type="http://schemas.openxmlformats.org/officeDocument/2006/relationships/hyperlink" Target="https://en.wikipedia.org/wiki/Continuous_delive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pearId=magic-pear-shape-identifier" TargetMode="External"/><Relationship Id="rId5" Type="http://schemas.openxmlformats.org/officeDocument/2006/relationships/image" Target="../media/image18.png"/><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yMjAyNjY3MzNfMCIsImNvbnRlbnRJbnN0YW5jZUlkIjoiMWctQXp4ZTNLNnpSUWptLTZIQ0Ruck51MjRtMHRLbUFnOW1hY0ZFczJWcWcvOWQ1NDdiZjEtZmY0YS00YzU5LWFkY2MtZDcxM2EyNTUzODMwIn0=pearId=magic-pear-metadata-identifi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41.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sanNIQkNGbVZiVVFkb29tSTVFZnJ6aEF2VW50blNqY1RuMFA2TnNxMVZnIiwiY29udGVudElkIjoiY3VzdG9tLXJlc3BvbnNlLWZyZWVSZXNwb25zZS10ZXh0Iiwic2xpZGVJZCI6Imc4NzlhYTk3YmZiXzFfNTIiLCJjb250ZW50SW5zdGFuY2VJZCI6IjFsanNIQkNGbVZiVVFkb29tSTVFZnJ6aEF2VW50blNqY1RuMFA2TnNxMVZnLzcwOGIxOGMxLTRjYzctNGJhMy04YzhiLWQ4NDBmYTZjYzlhMyJ9pearId=magic-pear-metadata-identifi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54.png"/><Relationship Id="rId5" Type="http://schemas.openxmlformats.org/officeDocument/2006/relationships/hyperlink" Target="http://dontchangethislink.peardeckmagic.zone?eyJ0eXBlIjoiZ29vZ2xlLXNsaWRlcy1hZGRvbi1yZXNwb25zZS1mb290ZXIiLCJsYXN0RWRpdGVkQnkiOiIxMDQ1MDc4MjE4OTQyMTM1NjMwODEiLCJwcmVzZW50YXRpb25JZCI6IjFPYWNoczhMQTRlN1VYdjlYXy1TTEJHMndiRVAwTDJPTnpNSUtIbU1VYUljIiwiY29udGVudElkIjoiY3VzdG9tLXJlc3BvbnNlLWZyZWVSZXNwb25zZS10ZXh0Iiwic2xpZGVJZCI6Imc2ZmQxZDM5MWM3XzBfNyIsImNvbnRlbnRJbnN0YW5jZUlkIjoiMU9hY2hzOExBNGU3VVh2OVhfLVNMQkcyd2JFUDBMMk9Oek1JS0htTVVhSWMvN2I4NTQyZGItMGQyMC00ZDdiLWJmMGYtZWQ1MDU1YTNhY2Q4In0=pearId=magic-pear-metadata-identifier" TargetMode="External"/><Relationship Id="rId6" Type="http://schemas.openxmlformats.org/officeDocument/2006/relationships/image" Target="../media/image31.png"/><Relationship Id="rId7"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1.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sanNIQkNGbVZiVVFkb29tSTVFZnJ6aEF2VW50blNqY1RuMFA2TnNxMVZnIiwiY29udGVudElkIjoiY3VzdG9tLXJlc3BvbnNlLWZyZWVSZXNwb25zZS10ZXh0Iiwic2xpZGVJZCI6Imc4NWEzMmUxMTdiXzFfNiIsImNvbnRlbnRJbnN0YW5jZUlkIjoiMWxqc0hCQ0ZtVmJVUWRvb21JNUVmcnpoQXZVbnRuU2pjVG4wUDZOc3ExVmcvNDkzMzU3NTQtN2YwZi00NDc1LWI1MDMtOTllNzczMDI4ZGRmIn0=pearId=magic-pear-metadata-identifier" TargetMode="External"/><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create.kahoot.it/details/bb7f86e0-2c46-4917-9c61-abdb4e655823" TargetMode="Externa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95.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mNvbGxhYm9yYXRpb24gYmV0d2VlbiBkZXZlbG9wZXJzIGFuZCBvdGhlciByb2xlcy4iLCJjb2xsYWJvcmF0aW9uIGJldHdlZW4gZGV2ZWxvcGVycyBhbmQgY3VzdG9tZXJzLiIsImNvbGxhYm9yYXRpb24gYmV0d2VlbiBvcGVyYXRpb25zIGFuZCBjdXN0b21lcnMuIl19pearId=magic-pear-shape-identifier" TargetMode="External"/><Relationship Id="rId4" Type="http://schemas.openxmlformats.org/officeDocument/2006/relationships/image" Target="../media/image10.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69.png"/><Relationship Id="rId13" Type="http://schemas.openxmlformats.org/officeDocument/2006/relationships/image" Target="../media/image76.png"/><Relationship Id="rId12" Type="http://schemas.openxmlformats.org/officeDocument/2006/relationships/image" Target="../media/image93.png"/><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71.png"/><Relationship Id="rId4" Type="http://schemas.openxmlformats.org/officeDocument/2006/relationships/image" Target="../media/image97.png"/><Relationship Id="rId9" Type="http://schemas.openxmlformats.org/officeDocument/2006/relationships/image" Target="../media/image72.png"/><Relationship Id="rId5" Type="http://schemas.openxmlformats.org/officeDocument/2006/relationships/image" Target="../media/image63.png"/><Relationship Id="rId6" Type="http://schemas.openxmlformats.org/officeDocument/2006/relationships/image" Target="../media/image70.png"/><Relationship Id="rId7" Type="http://schemas.openxmlformats.org/officeDocument/2006/relationships/image" Target="../media/image90.png"/><Relationship Id="rId8" Type="http://schemas.openxmlformats.org/officeDocument/2006/relationships/image" Target="../media/image10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7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92.png"/><Relationship Id="rId4" Type="http://schemas.openxmlformats.org/officeDocument/2006/relationships/image" Target="../media/image85.png"/><Relationship Id="rId5" Type="http://schemas.openxmlformats.org/officeDocument/2006/relationships/image" Target="../media/image77.png"/><Relationship Id="rId6" Type="http://schemas.openxmlformats.org/officeDocument/2006/relationships/image" Target="../media/image83.png"/><Relationship Id="rId7"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9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91.png"/><Relationship Id="rId4" Type="http://schemas.openxmlformats.org/officeDocument/2006/relationships/image" Target="../media/image88.png"/><Relationship Id="rId5" Type="http://schemas.openxmlformats.org/officeDocument/2006/relationships/image" Target="../media/image100.png"/><Relationship Id="rId6" Type="http://schemas.openxmlformats.org/officeDocument/2006/relationships/image" Target="../media/image126.png"/><Relationship Id="rId7" Type="http://schemas.openxmlformats.org/officeDocument/2006/relationships/image" Target="../media/image105.png"/><Relationship Id="rId8"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88.png"/><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1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105.png"/><Relationship Id="rId4" Type="http://schemas.openxmlformats.org/officeDocument/2006/relationships/hyperlink" Target="https://staragile.com/blog/devops-tool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06.png"/><Relationship Id="rId4" Type="http://schemas.openxmlformats.org/officeDocument/2006/relationships/image" Target="../media/image102.png"/><Relationship Id="rId5" Type="http://schemas.openxmlformats.org/officeDocument/2006/relationships/image" Target="../media/image110.png"/><Relationship Id="rId6" Type="http://schemas.openxmlformats.org/officeDocument/2006/relationships/image" Target="../media/image116.png"/><Relationship Id="rId7" Type="http://schemas.openxmlformats.org/officeDocument/2006/relationships/image" Target="../media/image107.png"/><Relationship Id="rId8"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0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18.png"/><Relationship Id="rId4" Type="http://schemas.openxmlformats.org/officeDocument/2006/relationships/image" Target="../media/image88.png"/><Relationship Id="rId5" Type="http://schemas.openxmlformats.org/officeDocument/2006/relationships/image" Target="../media/image100.png"/><Relationship Id="rId6" Type="http://schemas.openxmlformats.org/officeDocument/2006/relationships/image" Target="../media/image126.png"/><Relationship Id="rId7" Type="http://schemas.openxmlformats.org/officeDocument/2006/relationships/image" Target="../media/image105.png"/><Relationship Id="rId8"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17.png"/><Relationship Id="rId4" Type="http://schemas.openxmlformats.org/officeDocument/2006/relationships/image" Target="../media/image114.png"/><Relationship Id="rId5" Type="http://schemas.openxmlformats.org/officeDocument/2006/relationships/image" Target="../media/image122.png"/><Relationship Id="rId6" Type="http://schemas.openxmlformats.org/officeDocument/2006/relationships/image" Target="../media/image113.png"/><Relationship Id="rId7" Type="http://schemas.openxmlformats.org/officeDocument/2006/relationships/image" Target="../media/image124.png"/><Relationship Id="rId8"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139.png"/><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141.png"/><Relationship Id="rId4" Type="http://schemas.openxmlformats.org/officeDocument/2006/relationships/image" Target="../media/image144.png"/><Relationship Id="rId5"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119.png"/><Relationship Id="rId4" Type="http://schemas.openxmlformats.org/officeDocument/2006/relationships/image" Target="../media/image1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125.png"/><Relationship Id="rId4" Type="http://schemas.openxmlformats.org/officeDocument/2006/relationships/image" Target="../media/image130.png"/><Relationship Id="rId5" Type="http://schemas.openxmlformats.org/officeDocument/2006/relationships/image" Target="../media/image143.png"/><Relationship Id="rId6" Type="http://schemas.openxmlformats.org/officeDocument/2006/relationships/image" Target="../media/image1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1.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sanNIQkNGbVZiVVFkb29tSTVFZnJ6aEF2VW50blNqY1RuMFA2TnNxMVZnIiwiY29udGVudElkIjoiY3VzdG9tLXJlc3BvbnNlLWZyZWVSZXNwb25zZS10ZXh0Iiwic2xpZGVJZCI6Imc4NDgwYzg2YWViXzBfNTEiLCJjb250ZW50SW5zdGFuY2VJZCI6IjFsanNIQkNGbVZiVVFkb29tSTVFZnJ6aEF2VW50blNqY1RuMFA2TnNxMVZnL2U5OGQ5Y2ZmLTVjYmEtNGJlYi05OTAyLTk0M2M4MjRhOWQ3NiJ9pearId=magic-pear-metadata-identifi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32.png"/><Relationship Id="rId4" Type="http://schemas.openxmlformats.org/officeDocument/2006/relationships/image" Target="../media/image137.png"/><Relationship Id="rId5" Type="http://schemas.openxmlformats.org/officeDocument/2006/relationships/image" Target="../media/image36.png"/><Relationship Id="rId6" Type="http://schemas.openxmlformats.org/officeDocument/2006/relationships/image" Target="../media/image27.png"/><Relationship Id="rId7"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hyperlink" Target="https://create.kahoot.it/details/bb7f86e0-2c46-4917-9c61-abdb4e655823" TargetMode="External"/><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4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p34"/>
          <p:cNvGrpSpPr/>
          <p:nvPr/>
        </p:nvGrpSpPr>
        <p:grpSpPr>
          <a:xfrm>
            <a:off x="5122427" y="668001"/>
            <a:ext cx="3841142" cy="3893303"/>
            <a:chOff x="5122427" y="668001"/>
            <a:chExt cx="3841142" cy="3893303"/>
          </a:xfrm>
        </p:grpSpPr>
        <p:grpSp>
          <p:nvGrpSpPr>
            <p:cNvPr id="151" name="Google Shape;151;p34"/>
            <p:cNvGrpSpPr/>
            <p:nvPr/>
          </p:nvGrpSpPr>
          <p:grpSpPr>
            <a:xfrm>
              <a:off x="5144045" y="893590"/>
              <a:ext cx="2833667" cy="2964311"/>
              <a:chOff x="3860721" y="1330073"/>
              <a:chExt cx="3544299" cy="3707706"/>
            </a:xfrm>
          </p:grpSpPr>
          <p:sp>
            <p:nvSpPr>
              <p:cNvPr id="152" name="Google Shape;152;p34"/>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34"/>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34"/>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34"/>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34"/>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34"/>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34"/>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34"/>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34"/>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34"/>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34"/>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34"/>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34"/>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34"/>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34"/>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34"/>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34"/>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34"/>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34"/>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34"/>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34"/>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34"/>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34"/>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34"/>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34"/>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34"/>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34"/>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34"/>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34"/>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34"/>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34"/>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34"/>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34"/>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34"/>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34"/>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34"/>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34"/>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34"/>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34"/>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34"/>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34"/>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34"/>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34"/>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34"/>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34"/>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34"/>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34"/>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34"/>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34"/>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34"/>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34"/>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34"/>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34"/>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34"/>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34"/>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34"/>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34"/>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34"/>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34"/>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34"/>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34"/>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34"/>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34"/>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34"/>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34"/>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34"/>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34"/>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34"/>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34"/>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34"/>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34"/>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34"/>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34"/>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34"/>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34"/>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34"/>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34"/>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34"/>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34"/>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34"/>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34"/>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34"/>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34"/>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34"/>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34"/>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34"/>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34"/>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34"/>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34"/>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34"/>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34"/>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34"/>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34"/>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34"/>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34"/>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34"/>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34"/>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34"/>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34"/>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34"/>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34"/>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34"/>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34"/>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34"/>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34"/>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34"/>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34"/>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9" name="Google Shape;259;p34"/>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34"/>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34"/>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34"/>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34"/>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34"/>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34"/>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34"/>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34"/>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34"/>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34"/>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34"/>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34"/>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34"/>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34"/>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34"/>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34"/>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34"/>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34"/>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34"/>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34"/>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34"/>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34"/>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34"/>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34"/>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34"/>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34"/>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34"/>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34"/>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34"/>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34"/>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0" name="Google Shape;290;p34"/>
            <p:cNvGrpSpPr/>
            <p:nvPr/>
          </p:nvGrpSpPr>
          <p:grpSpPr>
            <a:xfrm flipH="1">
              <a:off x="5678143" y="1227582"/>
              <a:ext cx="345795" cy="1043508"/>
              <a:chOff x="5678143" y="1151382"/>
              <a:chExt cx="345795" cy="1043508"/>
            </a:xfrm>
          </p:grpSpPr>
          <p:sp>
            <p:nvSpPr>
              <p:cNvPr id="291" name="Google Shape;291;p34"/>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34"/>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34"/>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34"/>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34"/>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34"/>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34"/>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34"/>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34"/>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34"/>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34"/>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34"/>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34"/>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34"/>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34"/>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34"/>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34"/>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08" name="Google Shape;308;p34"/>
            <p:cNvGrpSpPr/>
            <p:nvPr/>
          </p:nvGrpSpPr>
          <p:grpSpPr>
            <a:xfrm>
              <a:off x="5122427" y="3292365"/>
              <a:ext cx="823270" cy="1268939"/>
              <a:chOff x="5490177" y="3555452"/>
              <a:chExt cx="823270" cy="1268939"/>
            </a:xfrm>
          </p:grpSpPr>
          <p:sp>
            <p:nvSpPr>
              <p:cNvPr id="309" name="Google Shape;309;p34"/>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34"/>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34"/>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34"/>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34"/>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34"/>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34"/>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34"/>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34"/>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34"/>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34"/>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34"/>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34"/>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34"/>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34"/>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34"/>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34"/>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34"/>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34"/>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34"/>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34"/>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34"/>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34"/>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34"/>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34"/>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34"/>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34"/>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34"/>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34"/>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34"/>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34"/>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40" name="Google Shape;340;p34"/>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34"/>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34"/>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34"/>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34"/>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34"/>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34"/>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34"/>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34"/>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34"/>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34"/>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34"/>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34"/>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34"/>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34"/>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34"/>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34"/>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34"/>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34"/>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34"/>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34"/>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34"/>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34"/>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34"/>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34"/>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34"/>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34"/>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34"/>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34"/>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34"/>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34"/>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34"/>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34"/>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34"/>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34"/>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34"/>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76" name="Google Shape;376;p34"/>
            <p:cNvGrpSpPr/>
            <p:nvPr/>
          </p:nvGrpSpPr>
          <p:grpSpPr>
            <a:xfrm>
              <a:off x="6544676" y="927098"/>
              <a:ext cx="264550" cy="200503"/>
              <a:chOff x="6621095" y="1452181"/>
              <a:chExt cx="330894" cy="250785"/>
            </a:xfrm>
          </p:grpSpPr>
          <p:sp>
            <p:nvSpPr>
              <p:cNvPr id="377" name="Google Shape;377;p3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3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3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3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3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2" name="Google Shape;382;p34"/>
            <p:cNvGrpSpPr/>
            <p:nvPr/>
          </p:nvGrpSpPr>
          <p:grpSpPr>
            <a:xfrm>
              <a:off x="7210355" y="1314222"/>
              <a:ext cx="264550" cy="200503"/>
              <a:chOff x="6621095" y="1452181"/>
              <a:chExt cx="330894" cy="250785"/>
            </a:xfrm>
          </p:grpSpPr>
          <p:sp>
            <p:nvSpPr>
              <p:cNvPr id="383" name="Google Shape;383;p3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3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3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3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3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8" name="Google Shape;388;p34"/>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34"/>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90" name="Google Shape;390;p34"/>
            <p:cNvGrpSpPr/>
            <p:nvPr/>
          </p:nvGrpSpPr>
          <p:grpSpPr>
            <a:xfrm flipH="1">
              <a:off x="8183210" y="2407472"/>
              <a:ext cx="780359" cy="1195999"/>
              <a:chOff x="3975528" y="3303922"/>
              <a:chExt cx="780359" cy="1195999"/>
            </a:xfrm>
          </p:grpSpPr>
          <p:sp>
            <p:nvSpPr>
              <p:cNvPr id="391" name="Google Shape;391;p34"/>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34"/>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34"/>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34"/>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34"/>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34"/>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 name="Google Shape;397;p34"/>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p34"/>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34"/>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34"/>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34"/>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34"/>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34"/>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 name="Google Shape;404;p34"/>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p34"/>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p34"/>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34"/>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34"/>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 name="Google Shape;409;p34"/>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34"/>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34"/>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34"/>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34"/>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34"/>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34"/>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34"/>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17" name="Google Shape;417;p34"/>
              <p:cNvGrpSpPr/>
              <p:nvPr/>
            </p:nvGrpSpPr>
            <p:grpSpPr>
              <a:xfrm flipH="1">
                <a:off x="4321773" y="3621402"/>
                <a:ext cx="239005" cy="181217"/>
                <a:chOff x="6621095" y="1452181"/>
                <a:chExt cx="330894" cy="250785"/>
              </a:xfrm>
            </p:grpSpPr>
            <p:sp>
              <p:nvSpPr>
                <p:cNvPr id="418" name="Google Shape;418;p3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3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3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3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3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3" name="Google Shape;423;p34"/>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34"/>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25" name="Google Shape;425;p34"/>
          <p:cNvSpPr txBox="1"/>
          <p:nvPr>
            <p:ph type="ctrTitle"/>
          </p:nvPr>
        </p:nvSpPr>
        <p:spPr>
          <a:xfrm>
            <a:off x="1006350" y="2129550"/>
            <a:ext cx="3422400" cy="1494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7200">
                <a:solidFill>
                  <a:srgbClr val="741B47"/>
                </a:solidFill>
                <a:latin typeface="Raleway Medium"/>
                <a:ea typeface="Raleway Medium"/>
                <a:cs typeface="Raleway Medium"/>
                <a:sym typeface="Raleway Medium"/>
              </a:rPr>
              <a:t>DevOps</a:t>
            </a:r>
            <a:endParaRPr sz="50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3"/>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28" name="Google Shape;528;p4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529" name="Google Shape;529;p43"/>
          <p:cNvSpPr txBox="1"/>
          <p:nvPr/>
        </p:nvSpPr>
        <p:spPr>
          <a:xfrm>
            <a:off x="431800" y="1037550"/>
            <a:ext cx="7854600" cy="29553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000000"/>
              </a:buClr>
              <a:buSzPts val="1800"/>
              <a:buFont typeface="Arial"/>
              <a:buChar char="●"/>
            </a:pPr>
            <a:r>
              <a:rPr b="1" i="0" lang="tr-TR" sz="1800" u="none" cap="none" strike="noStrike">
                <a:solidFill>
                  <a:srgbClr val="980000"/>
                </a:solidFill>
                <a:highlight>
                  <a:srgbClr val="FFFFFF"/>
                </a:highlight>
                <a:latin typeface="Arial"/>
                <a:ea typeface="Arial"/>
                <a:cs typeface="Arial"/>
                <a:sym typeface="Arial"/>
              </a:rPr>
              <a:t>DevOps</a:t>
            </a:r>
            <a:r>
              <a:rPr b="1" i="0" lang="tr-TR" sz="1800" u="none" cap="none" strike="noStrike">
                <a:solidFill>
                  <a:srgbClr val="000000"/>
                </a:solidFill>
                <a:highlight>
                  <a:srgbClr val="FFFFFF"/>
                </a:highlight>
                <a:latin typeface="Arial"/>
                <a:ea typeface="Arial"/>
                <a:cs typeface="Arial"/>
                <a:sym typeface="Arial"/>
              </a:rPr>
              <a:t> </a:t>
            </a:r>
            <a:r>
              <a:rPr b="0" i="0" lang="tr-TR" sz="1800" u="none" cap="none" strike="noStrike">
                <a:solidFill>
                  <a:srgbClr val="000000"/>
                </a:solidFill>
                <a:highlight>
                  <a:srgbClr val="FFFFFF"/>
                </a:highlight>
                <a:latin typeface="Arial"/>
                <a:ea typeface="Arial"/>
                <a:cs typeface="Arial"/>
                <a:sym typeface="Arial"/>
              </a:rPr>
              <a:t>is a set of practices that combines </a:t>
            </a:r>
            <a:r>
              <a:rPr b="0" i="0" lang="tr-TR" sz="1800" u="none" cap="none" strike="noStrike">
                <a:solidFill>
                  <a:srgbClr val="000000"/>
                </a:solidFill>
                <a:highlight>
                  <a:srgbClr val="FFFFFF"/>
                </a:highlight>
                <a:uFill>
                  <a:noFill/>
                </a:uFill>
                <a:latin typeface="Arial"/>
                <a:ea typeface="Arial"/>
                <a:cs typeface="Arial"/>
                <a:sym typeface="Arial"/>
                <a:hlinkClick r:id="rId3">
                  <a:extLst>
                    <a:ext uri="{A12FA001-AC4F-418D-AE19-62706E023703}">
                      <ahyp:hlinkClr val="tx"/>
                    </a:ext>
                  </a:extLst>
                </a:hlinkClick>
              </a:rPr>
              <a:t>software </a:t>
            </a:r>
            <a:r>
              <a:rPr b="1" i="0" lang="tr-TR" sz="1800" u="none" cap="none" strike="noStrike">
                <a:solidFill>
                  <a:srgbClr val="000000"/>
                </a:solidFill>
                <a:highlight>
                  <a:srgbClr val="FFFFFF"/>
                </a:highlight>
                <a:uFill>
                  <a:noFill/>
                </a:uFill>
                <a:latin typeface="Arial"/>
                <a:ea typeface="Arial"/>
                <a:cs typeface="Arial"/>
                <a:sym typeface="Arial"/>
                <a:hlinkClick r:id="rId4">
                  <a:extLst>
                    <a:ext uri="{A12FA001-AC4F-418D-AE19-62706E023703}">
                      <ahyp:hlinkClr val="tx"/>
                    </a:ext>
                  </a:extLst>
                </a:hlinkClick>
              </a:rPr>
              <a:t>development</a:t>
            </a:r>
            <a:r>
              <a:rPr b="1" i="0" lang="tr-TR" sz="1800" u="none" cap="none" strike="noStrike">
                <a:solidFill>
                  <a:srgbClr val="000000"/>
                </a:solidFill>
                <a:highlight>
                  <a:srgbClr val="FFFFFF"/>
                </a:highlight>
                <a:latin typeface="Arial"/>
                <a:ea typeface="Arial"/>
                <a:cs typeface="Arial"/>
                <a:sym typeface="Arial"/>
              </a:rPr>
              <a:t> </a:t>
            </a:r>
            <a:r>
              <a:rPr b="0" i="0" lang="tr-TR" sz="1800" u="none" cap="none" strike="noStrike">
                <a:solidFill>
                  <a:srgbClr val="000000"/>
                </a:solidFill>
                <a:highlight>
                  <a:srgbClr val="FFFFFF"/>
                </a:highlight>
                <a:latin typeface="Arial"/>
                <a:ea typeface="Arial"/>
                <a:cs typeface="Arial"/>
                <a:sym typeface="Arial"/>
              </a:rPr>
              <a:t>(Dev) and </a:t>
            </a:r>
            <a:r>
              <a:rPr b="0" i="0" lang="tr-TR" sz="1800" u="none" cap="none" strike="noStrike">
                <a:solidFill>
                  <a:srgbClr val="000000"/>
                </a:solidFill>
                <a:highlight>
                  <a:srgbClr val="FFFFFF"/>
                </a:highlight>
                <a:uFill>
                  <a:noFill/>
                </a:uFill>
                <a:latin typeface="Arial"/>
                <a:ea typeface="Arial"/>
                <a:cs typeface="Arial"/>
                <a:sym typeface="Arial"/>
                <a:hlinkClick r:id="rId5">
                  <a:extLst>
                    <a:ext uri="{A12FA001-AC4F-418D-AE19-62706E023703}">
                      <ahyp:hlinkClr val="tx"/>
                    </a:ext>
                  </a:extLst>
                </a:hlinkClick>
              </a:rPr>
              <a:t>IT </a:t>
            </a:r>
            <a:r>
              <a:rPr b="1" i="0" lang="tr-TR" sz="1800" u="none" cap="none" strike="noStrike">
                <a:solidFill>
                  <a:srgbClr val="000000"/>
                </a:solidFill>
                <a:highlight>
                  <a:srgbClr val="FFFFFF"/>
                </a:highlight>
                <a:uFill>
                  <a:noFill/>
                </a:uFill>
                <a:latin typeface="Arial"/>
                <a:ea typeface="Arial"/>
                <a:cs typeface="Arial"/>
                <a:sym typeface="Arial"/>
                <a:hlinkClick r:id="rId6">
                  <a:extLst>
                    <a:ext uri="{A12FA001-AC4F-418D-AE19-62706E023703}">
                      <ahyp:hlinkClr val="tx"/>
                    </a:ext>
                  </a:extLst>
                </a:hlinkClick>
              </a:rPr>
              <a:t>operations</a:t>
            </a:r>
            <a:r>
              <a:rPr b="1" i="0" lang="tr-TR" sz="1800" u="none" cap="none" strike="noStrike">
                <a:solidFill>
                  <a:srgbClr val="000000"/>
                </a:solidFill>
                <a:highlight>
                  <a:srgbClr val="FFFFFF"/>
                </a:highlight>
                <a:latin typeface="Arial"/>
                <a:ea typeface="Arial"/>
                <a:cs typeface="Arial"/>
                <a:sym typeface="Arial"/>
              </a:rPr>
              <a:t> </a:t>
            </a:r>
            <a:r>
              <a:rPr b="0" i="0" lang="tr-TR" sz="1800" u="none" cap="none" strike="noStrike">
                <a:solidFill>
                  <a:srgbClr val="000000"/>
                </a:solidFill>
                <a:highlight>
                  <a:srgbClr val="FFFFFF"/>
                </a:highlight>
                <a:latin typeface="Arial"/>
                <a:ea typeface="Arial"/>
                <a:cs typeface="Arial"/>
                <a:sym typeface="Arial"/>
              </a:rPr>
              <a:t>(Ops). </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It aims to </a:t>
            </a:r>
            <a:r>
              <a:rPr b="1" i="0" lang="tr-TR" sz="1800" u="none" cap="none" strike="noStrike">
                <a:solidFill>
                  <a:srgbClr val="000000"/>
                </a:solidFill>
                <a:highlight>
                  <a:srgbClr val="FFFFFF"/>
                </a:highlight>
                <a:latin typeface="Arial"/>
                <a:ea typeface="Arial"/>
                <a:cs typeface="Arial"/>
                <a:sym typeface="Arial"/>
              </a:rPr>
              <a:t>shorten</a:t>
            </a:r>
            <a:r>
              <a:rPr b="0" i="0" lang="tr-TR" sz="1800" u="none" cap="none" strike="noStrike">
                <a:solidFill>
                  <a:srgbClr val="000000"/>
                </a:solidFill>
                <a:highlight>
                  <a:srgbClr val="FFFFFF"/>
                </a:highlight>
                <a:latin typeface="Arial"/>
                <a:ea typeface="Arial"/>
                <a:cs typeface="Arial"/>
                <a:sym typeface="Arial"/>
              </a:rPr>
              <a:t> the </a:t>
            </a:r>
            <a:r>
              <a:rPr b="0" i="0" lang="tr-TR" sz="1800" u="none" cap="none" strike="noStrike">
                <a:solidFill>
                  <a:srgbClr val="000000"/>
                </a:solidFill>
                <a:highlight>
                  <a:srgbClr val="FFFFFF"/>
                </a:highlight>
                <a:uFill>
                  <a:noFill/>
                </a:uFill>
                <a:latin typeface="Arial"/>
                <a:ea typeface="Arial"/>
                <a:cs typeface="Arial"/>
                <a:sym typeface="Arial"/>
                <a:hlinkClick r:id="rId7">
                  <a:extLst>
                    <a:ext uri="{A12FA001-AC4F-418D-AE19-62706E023703}">
                      <ahyp:hlinkClr val="tx"/>
                    </a:ext>
                  </a:extLst>
                </a:hlinkClick>
              </a:rPr>
              <a:t>systems development life cycle</a:t>
            </a:r>
            <a:r>
              <a:rPr b="0" i="0" lang="tr-TR" sz="1800" u="none" cap="none" strike="noStrike">
                <a:solidFill>
                  <a:srgbClr val="000000"/>
                </a:solidFill>
                <a:highlight>
                  <a:srgbClr val="FFFFFF"/>
                </a:highlight>
                <a:latin typeface="Arial"/>
                <a:ea typeface="Arial"/>
                <a:cs typeface="Arial"/>
                <a:sym typeface="Arial"/>
              </a:rPr>
              <a:t> and provide </a:t>
            </a:r>
            <a:r>
              <a:rPr b="1" i="0" lang="tr-TR" sz="1800" u="none" cap="none" strike="noStrike">
                <a:solidFill>
                  <a:srgbClr val="000000"/>
                </a:solidFill>
                <a:highlight>
                  <a:srgbClr val="FFFFFF"/>
                </a:highlight>
                <a:uFill>
                  <a:noFill/>
                </a:uFill>
                <a:latin typeface="Arial"/>
                <a:ea typeface="Arial"/>
                <a:cs typeface="Arial"/>
                <a:sym typeface="Arial"/>
                <a:hlinkClick r:id="rId8">
                  <a:extLst>
                    <a:ext uri="{A12FA001-AC4F-418D-AE19-62706E023703}">
                      <ahyp:hlinkClr val="tx"/>
                    </a:ext>
                  </a:extLst>
                </a:hlinkClick>
              </a:rPr>
              <a:t>continuous delivery</a:t>
            </a:r>
            <a:r>
              <a:rPr b="0" i="0" lang="tr-TR" sz="1800" u="none" cap="none" strike="noStrike">
                <a:solidFill>
                  <a:srgbClr val="000000"/>
                </a:solidFill>
                <a:highlight>
                  <a:srgbClr val="FFFFFF"/>
                </a:highlight>
                <a:latin typeface="Arial"/>
                <a:ea typeface="Arial"/>
                <a:cs typeface="Arial"/>
                <a:sym typeface="Arial"/>
              </a:rPr>
              <a:t> with </a:t>
            </a:r>
            <a:r>
              <a:rPr b="1" i="0" lang="tr-TR" sz="1800" u="none" cap="none" strike="noStrike">
                <a:solidFill>
                  <a:srgbClr val="000000"/>
                </a:solidFill>
                <a:highlight>
                  <a:srgbClr val="FFFFFF"/>
                </a:highlight>
                <a:latin typeface="Arial"/>
                <a:ea typeface="Arial"/>
                <a:cs typeface="Arial"/>
                <a:sym typeface="Arial"/>
              </a:rPr>
              <a:t>high </a:t>
            </a:r>
            <a:r>
              <a:rPr b="1" i="0" lang="tr-TR" sz="1800" u="none" cap="none" strike="noStrike">
                <a:solidFill>
                  <a:srgbClr val="000000"/>
                </a:solidFill>
                <a:highlight>
                  <a:srgbClr val="FFFFFF"/>
                </a:highlight>
                <a:uFill>
                  <a:noFill/>
                </a:uFill>
                <a:latin typeface="Arial"/>
                <a:ea typeface="Arial"/>
                <a:cs typeface="Arial"/>
                <a:sym typeface="Arial"/>
                <a:hlinkClick r:id="rId9">
                  <a:extLst>
                    <a:ext uri="{A12FA001-AC4F-418D-AE19-62706E023703}">
                      <ahyp:hlinkClr val="tx"/>
                    </a:ext>
                  </a:extLst>
                </a:hlinkClick>
              </a:rPr>
              <a:t>software quality</a:t>
            </a:r>
            <a:r>
              <a:rPr b="1" i="0" lang="tr-TR" sz="1800" u="none" cap="none" strike="noStrike">
                <a:solidFill>
                  <a:srgbClr val="000000"/>
                </a:solidFill>
                <a:highlight>
                  <a:srgbClr val="FFFFFF"/>
                </a:highlight>
                <a:latin typeface="Arial"/>
                <a:ea typeface="Arial"/>
                <a:cs typeface="Arial"/>
                <a:sym typeface="Arial"/>
              </a:rPr>
              <a:t>.</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DevOps is complementary with </a:t>
            </a:r>
            <a:r>
              <a:rPr b="0" i="0" lang="tr-TR" sz="1800" u="none" cap="none" strike="noStrike">
                <a:solidFill>
                  <a:srgbClr val="000000"/>
                </a:solidFill>
                <a:highlight>
                  <a:srgbClr val="FFFFFF"/>
                </a:highlight>
                <a:uFill>
                  <a:noFill/>
                </a:uFill>
                <a:latin typeface="Arial"/>
                <a:ea typeface="Arial"/>
                <a:cs typeface="Arial"/>
                <a:sym typeface="Arial"/>
                <a:hlinkClick r:id="rId10">
                  <a:extLst>
                    <a:ext uri="{A12FA001-AC4F-418D-AE19-62706E023703}">
                      <ahyp:hlinkClr val="tx"/>
                    </a:ext>
                  </a:extLst>
                </a:hlinkClick>
              </a:rPr>
              <a:t>Agile software development</a:t>
            </a:r>
            <a:r>
              <a:rPr b="0" i="0" lang="tr-TR" sz="1800" u="none" cap="none" strike="noStrike">
                <a:solidFill>
                  <a:srgbClr val="000000"/>
                </a:solidFill>
                <a:highlight>
                  <a:srgbClr val="FFFFFF"/>
                </a:highlight>
                <a:latin typeface="Arial"/>
                <a:ea typeface="Arial"/>
                <a:cs typeface="Arial"/>
                <a:sym typeface="Arial"/>
              </a:rPr>
              <a:t>; several DevOps aspects came from the Agile methodology.</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DevOps addressed the </a:t>
            </a:r>
            <a:r>
              <a:rPr b="1" i="0" lang="tr-TR" sz="1800" u="none" cap="none" strike="noStrike">
                <a:solidFill>
                  <a:srgbClr val="000000"/>
                </a:solidFill>
                <a:highlight>
                  <a:srgbClr val="FFFFFF"/>
                </a:highlight>
                <a:latin typeface="Arial"/>
                <a:ea typeface="Arial"/>
                <a:cs typeface="Arial"/>
                <a:sym typeface="Arial"/>
              </a:rPr>
              <a:t>gap</a:t>
            </a:r>
            <a:r>
              <a:rPr b="0" i="0" lang="tr-TR" sz="1800" u="none" cap="none" strike="noStrike">
                <a:solidFill>
                  <a:srgbClr val="000000"/>
                </a:solidFill>
                <a:highlight>
                  <a:srgbClr val="FFFFFF"/>
                </a:highlight>
                <a:latin typeface="Arial"/>
                <a:ea typeface="Arial"/>
                <a:cs typeface="Arial"/>
                <a:sym typeface="Arial"/>
              </a:rPr>
              <a:t> between Developers and Operations.</a:t>
            </a:r>
            <a:endParaRPr b="0" i="0" sz="1800" u="none" cap="none" strike="noStrike">
              <a:solidFill>
                <a:srgbClr val="000000"/>
              </a:solidFill>
              <a:highlight>
                <a:srgbClr val="FFFFFF"/>
              </a:highlight>
              <a:latin typeface="Arial"/>
              <a:ea typeface="Arial"/>
              <a:cs typeface="Arial"/>
              <a:sym typeface="Arial"/>
            </a:endParaRPr>
          </a:p>
        </p:txBody>
      </p:sp>
      <p:pic>
        <p:nvPicPr>
          <p:cNvPr id="530" name="Google Shape;530;p43"/>
          <p:cNvPicPr preferRelativeResize="0"/>
          <p:nvPr/>
        </p:nvPicPr>
        <p:blipFill rotWithShape="1">
          <a:blip r:embed="rId11">
            <a:alphaModFix/>
          </a:blip>
          <a:srcRect b="0" l="0" r="0" t="0"/>
          <a:stretch/>
        </p:blipFill>
        <p:spPr>
          <a:xfrm>
            <a:off x="6778250" y="3992850"/>
            <a:ext cx="1508150" cy="100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4"/>
          <p:cNvSpPr txBox="1"/>
          <p:nvPr/>
        </p:nvSpPr>
        <p:spPr>
          <a:xfrm>
            <a:off x="223600" y="1439325"/>
            <a:ext cx="4285500" cy="3370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Create new features and functionality in “dev” environment  </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Occasionally deliver new product to operators, along with instructions </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May incorporate feedback from operators in future deliveries  </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Rewarded for delivering new features</a:t>
            </a:r>
            <a:endParaRPr b="0" i="0" sz="1800" u="none" cap="none" strike="noStrike">
              <a:solidFill>
                <a:srgbClr val="000000"/>
              </a:solidFill>
              <a:latin typeface="Barlow Light"/>
              <a:ea typeface="Barlow Light"/>
              <a:cs typeface="Barlow Light"/>
              <a:sym typeface="Barlow Light"/>
            </a:endParaRPr>
          </a:p>
        </p:txBody>
      </p:sp>
      <p:pic>
        <p:nvPicPr>
          <p:cNvPr id="536" name="Google Shape;536;p44"/>
          <p:cNvPicPr preferRelativeResize="0"/>
          <p:nvPr/>
        </p:nvPicPr>
        <p:blipFill rotWithShape="1">
          <a:blip r:embed="rId3">
            <a:alphaModFix/>
          </a:blip>
          <a:srcRect b="0" l="30718" r="31975" t="0"/>
          <a:stretch/>
        </p:blipFill>
        <p:spPr>
          <a:xfrm>
            <a:off x="1721025" y="4325850"/>
            <a:ext cx="571575" cy="766050"/>
          </a:xfrm>
          <a:prstGeom prst="rect">
            <a:avLst/>
          </a:prstGeom>
          <a:noFill/>
          <a:ln>
            <a:noFill/>
          </a:ln>
        </p:spPr>
      </p:pic>
      <p:sp>
        <p:nvSpPr>
          <p:cNvPr id="537" name="Google Shape;537;p44"/>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38" name="Google Shape;538;p4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539" name="Google Shape;539;p44"/>
          <p:cNvSpPr txBox="1"/>
          <p:nvPr/>
        </p:nvSpPr>
        <p:spPr>
          <a:xfrm>
            <a:off x="457200" y="68580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tr-TR" sz="2000" u="none" cap="none" strike="noStrike">
                <a:solidFill>
                  <a:srgbClr val="B45F06"/>
                </a:solidFill>
                <a:latin typeface="Barlow"/>
                <a:ea typeface="Barlow"/>
                <a:cs typeface="Barlow"/>
                <a:sym typeface="Barlow"/>
              </a:rPr>
              <a:t>Traditional Development</a:t>
            </a:r>
            <a:endParaRPr b="1" i="0" sz="2000" u="none" cap="none" strike="noStrike">
              <a:solidFill>
                <a:srgbClr val="B45F06"/>
              </a:solidFill>
              <a:latin typeface="Barlow"/>
              <a:ea typeface="Barlow"/>
              <a:cs typeface="Barlow"/>
              <a:sym typeface="Barlow"/>
            </a:endParaRPr>
          </a:p>
        </p:txBody>
      </p:sp>
      <p:pic>
        <p:nvPicPr>
          <p:cNvPr id="540" name="Google Shape;540;p44"/>
          <p:cNvPicPr preferRelativeResize="0"/>
          <p:nvPr/>
        </p:nvPicPr>
        <p:blipFill rotWithShape="1">
          <a:blip r:embed="rId4">
            <a:alphaModFix/>
          </a:blip>
          <a:srcRect b="0" l="0" r="0" t="0"/>
          <a:stretch/>
        </p:blipFill>
        <p:spPr>
          <a:xfrm>
            <a:off x="4585300" y="1105000"/>
            <a:ext cx="4482499" cy="3297046"/>
          </a:xfrm>
          <a:prstGeom prst="rect">
            <a:avLst/>
          </a:prstGeom>
          <a:noFill/>
          <a:ln>
            <a:noFill/>
          </a:ln>
        </p:spPr>
      </p:pic>
      <p:sp>
        <p:nvSpPr>
          <p:cNvPr id="541" name="Google Shape;541;p44"/>
          <p:cNvSpPr txBox="1"/>
          <p:nvPr/>
        </p:nvSpPr>
        <p:spPr>
          <a:xfrm>
            <a:off x="457200" y="1114025"/>
            <a:ext cx="2221500" cy="48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50"/>
              <a:buFont typeface="Arial"/>
              <a:buNone/>
            </a:pPr>
            <a:r>
              <a:rPr b="1" i="0" lang="tr-TR" sz="1950" u="none" cap="none" strike="noStrike">
                <a:solidFill>
                  <a:srgbClr val="000000"/>
                </a:solidFill>
                <a:highlight>
                  <a:srgbClr val="FFFFFF"/>
                </a:highlight>
                <a:latin typeface="Arial"/>
                <a:ea typeface="Arial"/>
                <a:cs typeface="Arial"/>
                <a:sym typeface="Arial"/>
              </a:rPr>
              <a:t>The Inventors;</a:t>
            </a:r>
            <a:endParaRPr b="1" i="0" sz="1950" u="none" cap="none" strike="noStrike">
              <a:solidFill>
                <a:srgbClr val="000000"/>
              </a:solidFill>
              <a:highlight>
                <a:srgbClr val="FFFFFF"/>
              </a:highlight>
              <a:latin typeface="Arial"/>
              <a:ea typeface="Arial"/>
              <a:cs typeface="Arial"/>
              <a:sym typeface="Arial"/>
            </a:endParaRPr>
          </a:p>
        </p:txBody>
      </p:sp>
      <p:sp>
        <p:nvSpPr>
          <p:cNvPr id="542" name="Google Shape;542;p44"/>
          <p:cNvSpPr txBox="1"/>
          <p:nvPr/>
        </p:nvSpPr>
        <p:spPr>
          <a:xfrm>
            <a:off x="2292600" y="4450050"/>
            <a:ext cx="6888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38761D"/>
                </a:solidFill>
                <a:highlight>
                  <a:srgbClr val="FFFFFF"/>
                </a:highlight>
                <a:latin typeface="Arial"/>
                <a:ea typeface="Arial"/>
                <a:cs typeface="Arial"/>
                <a:sym typeface="Arial"/>
              </a:rPr>
              <a:t>“The inventors are responsible for changing the system”</a:t>
            </a:r>
            <a:endParaRPr b="1" i="0" sz="1800" u="none" cap="none" strike="noStrike">
              <a:solidFill>
                <a:srgbClr val="38761D"/>
              </a:solidFill>
              <a:highlight>
                <a:srgbClr val="FFFFFF"/>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5"/>
          <p:cNvSpPr txBox="1"/>
          <p:nvPr/>
        </p:nvSpPr>
        <p:spPr>
          <a:xfrm>
            <a:off x="4315650" y="1286925"/>
            <a:ext cx="4689300" cy="29553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Receive new product from developers to be installed and operated  </a:t>
            </a:r>
            <a:endParaRPr b="0" i="0" sz="10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Expected to keep production systems up and running</a:t>
            </a:r>
            <a:r>
              <a:rPr b="0" i="0" lang="tr-TR" sz="1000" u="none" cap="none" strike="noStrike">
                <a:solidFill>
                  <a:srgbClr val="000000"/>
                </a:solidFill>
                <a:highlight>
                  <a:srgbClr val="FFFFFF"/>
                </a:highlight>
                <a:latin typeface="Arial"/>
                <a:ea typeface="Arial"/>
                <a:cs typeface="Arial"/>
                <a:sym typeface="Arial"/>
              </a:rPr>
              <a:t> </a:t>
            </a:r>
            <a:endParaRPr b="0" i="0" sz="10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May provide feedback to the inventors for future consideration</a:t>
            </a:r>
            <a:r>
              <a:rPr b="0" i="0" lang="tr-TR" sz="1000" u="none" cap="none" strike="noStrike">
                <a:solidFill>
                  <a:srgbClr val="000000"/>
                </a:solidFill>
                <a:highlight>
                  <a:srgbClr val="FFFFFF"/>
                </a:highlight>
                <a:latin typeface="Arial"/>
                <a:ea typeface="Arial"/>
                <a:cs typeface="Arial"/>
                <a:sym typeface="Arial"/>
              </a:rPr>
              <a:t>  </a:t>
            </a:r>
            <a:endParaRPr b="0" i="0" sz="10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Penalized for downtime</a:t>
            </a:r>
            <a:endParaRPr b="0" i="0" sz="1800" u="none" cap="none" strike="noStrike">
              <a:solidFill>
                <a:srgbClr val="000000"/>
              </a:solidFill>
              <a:latin typeface="Barlow Light"/>
              <a:ea typeface="Barlow Light"/>
              <a:cs typeface="Barlow Light"/>
              <a:sym typeface="Barlow Light"/>
            </a:endParaRPr>
          </a:p>
        </p:txBody>
      </p:sp>
      <p:sp>
        <p:nvSpPr>
          <p:cNvPr id="548" name="Google Shape;548;p4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49" name="Google Shape;549;p4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550" name="Google Shape;550;p45"/>
          <p:cNvSpPr txBox="1"/>
          <p:nvPr/>
        </p:nvSpPr>
        <p:spPr>
          <a:xfrm>
            <a:off x="4394200" y="918900"/>
            <a:ext cx="2221500" cy="48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50"/>
              <a:buFont typeface="Arial"/>
              <a:buNone/>
            </a:pPr>
            <a:r>
              <a:rPr b="1" i="0" lang="tr-TR" sz="1950" u="none" cap="none" strike="noStrike">
                <a:solidFill>
                  <a:srgbClr val="000000"/>
                </a:solidFill>
                <a:highlight>
                  <a:srgbClr val="FFFFFF"/>
                </a:highlight>
                <a:latin typeface="Arial"/>
                <a:ea typeface="Arial"/>
                <a:cs typeface="Arial"/>
                <a:sym typeface="Arial"/>
              </a:rPr>
              <a:t>The Mechanics;</a:t>
            </a:r>
            <a:endParaRPr b="1" i="0" sz="1950" u="none" cap="none" strike="noStrike">
              <a:solidFill>
                <a:srgbClr val="000000"/>
              </a:solidFill>
              <a:highlight>
                <a:srgbClr val="FFFFFF"/>
              </a:highlight>
              <a:latin typeface="Arial"/>
              <a:ea typeface="Arial"/>
              <a:cs typeface="Arial"/>
              <a:sym typeface="Arial"/>
            </a:endParaRPr>
          </a:p>
        </p:txBody>
      </p:sp>
      <p:sp>
        <p:nvSpPr>
          <p:cNvPr id="551" name="Google Shape;551;p45"/>
          <p:cNvSpPr txBox="1"/>
          <p:nvPr/>
        </p:nvSpPr>
        <p:spPr>
          <a:xfrm>
            <a:off x="1118375" y="4450050"/>
            <a:ext cx="7825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38761D"/>
                </a:solidFill>
                <a:highlight>
                  <a:srgbClr val="FFFFFF"/>
                </a:highlight>
                <a:latin typeface="Arial"/>
                <a:ea typeface="Arial"/>
                <a:cs typeface="Arial"/>
                <a:sym typeface="Arial"/>
              </a:rPr>
              <a:t>“The mechanics are responsible for keeping the system in operation”</a:t>
            </a:r>
            <a:endParaRPr b="1" i="0" sz="1800" u="none" cap="none" strike="noStrike">
              <a:solidFill>
                <a:srgbClr val="38761D"/>
              </a:solidFill>
              <a:highlight>
                <a:srgbClr val="FFFFFF"/>
              </a:highlight>
              <a:latin typeface="Arial"/>
              <a:ea typeface="Arial"/>
              <a:cs typeface="Arial"/>
              <a:sym typeface="Arial"/>
            </a:endParaRPr>
          </a:p>
        </p:txBody>
      </p:sp>
      <p:pic>
        <p:nvPicPr>
          <p:cNvPr id="552" name="Google Shape;552;p45"/>
          <p:cNvPicPr preferRelativeResize="0"/>
          <p:nvPr/>
        </p:nvPicPr>
        <p:blipFill rotWithShape="1">
          <a:blip r:embed="rId3">
            <a:alphaModFix/>
          </a:blip>
          <a:srcRect b="0" l="0" r="0" t="0"/>
          <a:stretch/>
        </p:blipFill>
        <p:spPr>
          <a:xfrm>
            <a:off x="584975" y="1083225"/>
            <a:ext cx="3117026" cy="3297899"/>
          </a:xfrm>
          <a:prstGeom prst="rect">
            <a:avLst/>
          </a:prstGeom>
          <a:noFill/>
          <a:ln>
            <a:noFill/>
          </a:ln>
        </p:spPr>
      </p:pic>
      <p:sp>
        <p:nvSpPr>
          <p:cNvPr id="553" name="Google Shape;553;p45"/>
          <p:cNvSpPr txBox="1"/>
          <p:nvPr/>
        </p:nvSpPr>
        <p:spPr>
          <a:xfrm>
            <a:off x="457200" y="68580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tr-TR" sz="2000" u="none" cap="none" strike="noStrike">
                <a:solidFill>
                  <a:srgbClr val="B45F06"/>
                </a:solidFill>
                <a:latin typeface="Barlow"/>
                <a:ea typeface="Barlow"/>
                <a:cs typeface="Barlow"/>
                <a:sym typeface="Barlow"/>
              </a:rPr>
              <a:t>Traditional Operations</a:t>
            </a:r>
            <a:endParaRPr b="1" i="0" sz="2000" u="none" cap="none" strike="noStrike">
              <a:solidFill>
                <a:srgbClr val="B45F06"/>
              </a:solidFill>
              <a:latin typeface="Barlow"/>
              <a:ea typeface="Barlow"/>
              <a:cs typeface="Barlow"/>
              <a:sym typeface="Barlow"/>
            </a:endParaRPr>
          </a:p>
        </p:txBody>
      </p:sp>
      <p:pic>
        <p:nvPicPr>
          <p:cNvPr id="554" name="Google Shape;554;p45"/>
          <p:cNvPicPr preferRelativeResize="0"/>
          <p:nvPr/>
        </p:nvPicPr>
        <p:blipFill rotWithShape="1">
          <a:blip r:embed="rId4">
            <a:alphaModFix/>
          </a:blip>
          <a:srcRect b="0" l="0" r="0" t="0"/>
          <a:stretch/>
        </p:blipFill>
        <p:spPr>
          <a:xfrm>
            <a:off x="7666550" y="3431175"/>
            <a:ext cx="626400" cy="62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6"/>
          <p:cNvSpPr txBox="1"/>
          <p:nvPr>
            <p:ph idx="12" type="sldNum"/>
          </p:nvPr>
        </p:nvSpPr>
        <p:spPr>
          <a:xfrm>
            <a:off x="8223323" y="44009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60" name="Google Shape;560;p46"/>
          <p:cNvSpPr txBox="1"/>
          <p:nvPr>
            <p:ph type="title"/>
          </p:nvPr>
        </p:nvSpPr>
        <p:spPr>
          <a:xfrm>
            <a:off x="489250" y="197575"/>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561" name="Google Shape;561;p46"/>
          <p:cNvSpPr txBox="1"/>
          <p:nvPr/>
        </p:nvSpPr>
        <p:spPr>
          <a:xfrm>
            <a:off x="4618250" y="2594850"/>
            <a:ext cx="36591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System Administrators</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Database </a:t>
            </a:r>
            <a:r>
              <a:rPr b="0" i="0" lang="tr-TR" sz="1800" u="none" cap="none" strike="noStrike">
                <a:solidFill>
                  <a:srgbClr val="000000"/>
                </a:solidFill>
                <a:highlight>
                  <a:schemeClr val="lt1"/>
                </a:highlight>
                <a:latin typeface="Arial"/>
                <a:ea typeface="Arial"/>
                <a:cs typeface="Arial"/>
                <a:sym typeface="Arial"/>
              </a:rPr>
              <a:t>Administrators</a:t>
            </a:r>
            <a:endParaRPr b="0" i="0" sz="1800" u="none" cap="none" strike="noStrike">
              <a:solidFill>
                <a:srgbClr val="000000"/>
              </a:solidFill>
              <a:highlight>
                <a:schemeClr val="lt1"/>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Release Engineers</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Network Engineers </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Security Professionals, etc</a:t>
            </a:r>
            <a:endParaRPr b="0" i="0" sz="1800" u="none" cap="none" strike="noStrike">
              <a:solidFill>
                <a:srgbClr val="000000"/>
              </a:solidFill>
              <a:highlight>
                <a:srgbClr val="FFFFFF"/>
              </a:highlight>
              <a:latin typeface="Arial"/>
              <a:ea typeface="Arial"/>
              <a:cs typeface="Arial"/>
              <a:sym typeface="Arial"/>
            </a:endParaRPr>
          </a:p>
        </p:txBody>
      </p:sp>
      <p:sp>
        <p:nvSpPr>
          <p:cNvPr id="562" name="Google Shape;562;p46"/>
          <p:cNvSpPr txBox="1"/>
          <p:nvPr/>
        </p:nvSpPr>
        <p:spPr>
          <a:xfrm>
            <a:off x="746000" y="2594850"/>
            <a:ext cx="4002900" cy="1708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Project Manager</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Software Architects</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Developers</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Testers/QA, etc.</a:t>
            </a:r>
            <a:endParaRPr b="1" i="0" sz="1800" u="none" cap="none" strike="noStrike">
              <a:solidFill>
                <a:srgbClr val="333333"/>
              </a:solidFill>
              <a:highlight>
                <a:srgbClr val="FFFFFF"/>
              </a:highlight>
              <a:latin typeface="Georgia"/>
              <a:ea typeface="Georgia"/>
              <a:cs typeface="Georgia"/>
              <a:sym typeface="Georgia"/>
            </a:endParaRPr>
          </a:p>
        </p:txBody>
      </p:sp>
      <p:grpSp>
        <p:nvGrpSpPr>
          <p:cNvPr id="563" name="Google Shape;563;p46"/>
          <p:cNvGrpSpPr/>
          <p:nvPr/>
        </p:nvGrpSpPr>
        <p:grpSpPr>
          <a:xfrm>
            <a:off x="794050" y="1048400"/>
            <a:ext cx="3041944" cy="1176151"/>
            <a:chOff x="489250" y="1581800"/>
            <a:chExt cx="3041944" cy="1176151"/>
          </a:xfrm>
        </p:grpSpPr>
        <p:pic>
          <p:nvPicPr>
            <p:cNvPr id="564" name="Google Shape;564;p46"/>
            <p:cNvPicPr preferRelativeResize="0"/>
            <p:nvPr/>
          </p:nvPicPr>
          <p:blipFill rotWithShape="1">
            <a:blip r:embed="rId3">
              <a:alphaModFix/>
            </a:blip>
            <a:srcRect b="78292" l="33680" r="48588" t="0"/>
            <a:stretch/>
          </p:blipFill>
          <p:spPr>
            <a:xfrm>
              <a:off x="2633052" y="1639476"/>
              <a:ext cx="898142" cy="1060804"/>
            </a:xfrm>
            <a:prstGeom prst="rect">
              <a:avLst/>
            </a:prstGeom>
            <a:noFill/>
            <a:ln>
              <a:noFill/>
            </a:ln>
          </p:spPr>
        </p:pic>
        <p:pic>
          <p:nvPicPr>
            <p:cNvPr id="565" name="Google Shape;565;p46"/>
            <p:cNvPicPr preferRelativeResize="0"/>
            <p:nvPr/>
          </p:nvPicPr>
          <p:blipFill rotWithShape="1">
            <a:blip r:embed="rId3">
              <a:alphaModFix/>
            </a:blip>
            <a:srcRect b="50423" l="32793" r="48587" t="26233"/>
            <a:stretch/>
          </p:blipFill>
          <p:spPr>
            <a:xfrm>
              <a:off x="489250" y="1581800"/>
              <a:ext cx="943049" cy="1176151"/>
            </a:xfrm>
            <a:prstGeom prst="rect">
              <a:avLst/>
            </a:prstGeom>
            <a:noFill/>
            <a:ln>
              <a:noFill/>
            </a:ln>
          </p:spPr>
        </p:pic>
        <p:pic>
          <p:nvPicPr>
            <p:cNvPr id="566" name="Google Shape;566;p46"/>
            <p:cNvPicPr preferRelativeResize="0"/>
            <p:nvPr/>
          </p:nvPicPr>
          <p:blipFill rotWithShape="1">
            <a:blip r:embed="rId3">
              <a:alphaModFix/>
            </a:blip>
            <a:srcRect b="26036" l="33384" r="47997" t="51786"/>
            <a:stretch/>
          </p:blipFill>
          <p:spPr>
            <a:xfrm>
              <a:off x="1561153" y="1627996"/>
              <a:ext cx="943039" cy="1083753"/>
            </a:xfrm>
            <a:prstGeom prst="rect">
              <a:avLst/>
            </a:prstGeom>
            <a:noFill/>
            <a:ln>
              <a:noFill/>
            </a:ln>
          </p:spPr>
        </p:pic>
      </p:grpSp>
      <p:grpSp>
        <p:nvGrpSpPr>
          <p:cNvPr id="567" name="Google Shape;567;p46"/>
          <p:cNvGrpSpPr/>
          <p:nvPr/>
        </p:nvGrpSpPr>
        <p:grpSpPr>
          <a:xfrm>
            <a:off x="4618256" y="1090937"/>
            <a:ext cx="3059995" cy="1134339"/>
            <a:chOff x="5304056" y="1624337"/>
            <a:chExt cx="3059995" cy="1134339"/>
          </a:xfrm>
        </p:grpSpPr>
        <p:pic>
          <p:nvPicPr>
            <p:cNvPr id="568" name="Google Shape;568;p46"/>
            <p:cNvPicPr preferRelativeResize="0"/>
            <p:nvPr/>
          </p:nvPicPr>
          <p:blipFill rotWithShape="1">
            <a:blip r:embed="rId3">
              <a:alphaModFix/>
            </a:blip>
            <a:srcRect b="51786" l="1469" r="80504" t="25887"/>
            <a:stretch/>
          </p:blipFill>
          <p:spPr>
            <a:xfrm>
              <a:off x="7450938" y="1624337"/>
              <a:ext cx="913113" cy="1091077"/>
            </a:xfrm>
            <a:prstGeom prst="rect">
              <a:avLst/>
            </a:prstGeom>
            <a:noFill/>
            <a:ln>
              <a:noFill/>
            </a:ln>
          </p:spPr>
        </p:pic>
        <p:pic>
          <p:nvPicPr>
            <p:cNvPr id="569" name="Google Shape;569;p46"/>
            <p:cNvPicPr preferRelativeResize="0"/>
            <p:nvPr/>
          </p:nvPicPr>
          <p:blipFill rotWithShape="1">
            <a:blip r:embed="rId3">
              <a:alphaModFix/>
            </a:blip>
            <a:srcRect b="0" l="0" r="80505" t="77098"/>
            <a:stretch/>
          </p:blipFill>
          <p:spPr>
            <a:xfrm>
              <a:off x="5304056" y="1639483"/>
              <a:ext cx="987483" cy="1119187"/>
            </a:xfrm>
            <a:prstGeom prst="rect">
              <a:avLst/>
            </a:prstGeom>
            <a:noFill/>
            <a:ln>
              <a:noFill/>
            </a:ln>
          </p:spPr>
        </p:pic>
        <p:pic>
          <p:nvPicPr>
            <p:cNvPr id="570" name="Google Shape;570;p46"/>
            <p:cNvPicPr preferRelativeResize="0"/>
            <p:nvPr/>
          </p:nvPicPr>
          <p:blipFill rotWithShape="1">
            <a:blip r:embed="rId3">
              <a:alphaModFix/>
            </a:blip>
            <a:srcRect b="77674" l="65891" r="16377" t="618"/>
            <a:stretch/>
          </p:blipFill>
          <p:spPr>
            <a:xfrm>
              <a:off x="6422178" y="1697872"/>
              <a:ext cx="898142" cy="1060804"/>
            </a:xfrm>
            <a:prstGeom prst="rect">
              <a:avLst/>
            </a:prstGeom>
            <a:noFill/>
            <a:ln>
              <a:noFill/>
            </a:ln>
          </p:spPr>
        </p:pic>
      </p:grpSp>
      <p:sp>
        <p:nvSpPr>
          <p:cNvPr id="571" name="Google Shape;571;p46"/>
          <p:cNvSpPr txBox="1"/>
          <p:nvPr/>
        </p:nvSpPr>
        <p:spPr>
          <a:xfrm>
            <a:off x="1454075" y="2086250"/>
            <a:ext cx="258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tr-TR" sz="1400" u="none" cap="none" strike="noStrike">
                <a:solidFill>
                  <a:srgbClr val="980000"/>
                </a:solidFill>
                <a:latin typeface="Barlow"/>
                <a:ea typeface="Barlow"/>
                <a:cs typeface="Barlow"/>
                <a:sym typeface="Barlow"/>
              </a:rPr>
              <a:t>DEVELOPMENT TEAM</a:t>
            </a:r>
            <a:endParaRPr b="1" i="0" sz="1400" u="none" cap="none" strike="noStrike">
              <a:solidFill>
                <a:srgbClr val="980000"/>
              </a:solidFill>
              <a:latin typeface="Barlow"/>
              <a:ea typeface="Barlow"/>
              <a:cs typeface="Barlow"/>
              <a:sym typeface="Barlow"/>
            </a:endParaRPr>
          </a:p>
        </p:txBody>
      </p:sp>
      <p:sp>
        <p:nvSpPr>
          <p:cNvPr id="572" name="Google Shape;572;p46"/>
          <p:cNvSpPr txBox="1"/>
          <p:nvPr/>
        </p:nvSpPr>
        <p:spPr>
          <a:xfrm>
            <a:off x="5277050" y="2072150"/>
            <a:ext cx="258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tr-TR" sz="1400" u="none" cap="none" strike="noStrike">
                <a:solidFill>
                  <a:srgbClr val="980000"/>
                </a:solidFill>
                <a:latin typeface="Barlow"/>
                <a:ea typeface="Barlow"/>
                <a:cs typeface="Barlow"/>
                <a:sym typeface="Barlow"/>
              </a:rPr>
              <a:t>OPERATION TEAM</a:t>
            </a:r>
            <a:endParaRPr b="1" i="0" sz="1400" u="none" cap="none" strike="noStrike">
              <a:solidFill>
                <a:srgbClr val="980000"/>
              </a:solidFill>
              <a:latin typeface="Barlow"/>
              <a:ea typeface="Barlow"/>
              <a:cs typeface="Barlow"/>
              <a:sym typeface="Barlow"/>
            </a:endParaRPr>
          </a:p>
        </p:txBody>
      </p:sp>
      <p:sp>
        <p:nvSpPr>
          <p:cNvPr id="573" name="Google Shape;573;p46"/>
          <p:cNvSpPr txBox="1"/>
          <p:nvPr/>
        </p:nvSpPr>
        <p:spPr>
          <a:xfrm>
            <a:off x="489250" y="629225"/>
            <a:ext cx="1783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Roles;</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79" name="Google Shape;579;p4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pic>
        <p:nvPicPr>
          <p:cNvPr id="580" name="Google Shape;580;p47"/>
          <p:cNvPicPr preferRelativeResize="0"/>
          <p:nvPr/>
        </p:nvPicPr>
        <p:blipFill rotWithShape="1">
          <a:blip r:embed="rId3">
            <a:alphaModFix/>
          </a:blip>
          <a:srcRect b="0" l="0" r="0" t="0"/>
          <a:stretch/>
        </p:blipFill>
        <p:spPr>
          <a:xfrm>
            <a:off x="1073050" y="1130913"/>
            <a:ext cx="6324600" cy="3343275"/>
          </a:xfrm>
          <a:prstGeom prst="rect">
            <a:avLst/>
          </a:prstGeom>
          <a:noFill/>
          <a:ln>
            <a:noFill/>
          </a:ln>
        </p:spPr>
      </p:pic>
      <p:sp>
        <p:nvSpPr>
          <p:cNvPr id="581" name="Google Shape;581;p47"/>
          <p:cNvSpPr txBox="1"/>
          <p:nvPr/>
        </p:nvSpPr>
        <p:spPr>
          <a:xfrm>
            <a:off x="489250" y="629225"/>
            <a:ext cx="2195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Responsibilities;</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87" name="Google Shape;587;p4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sp>
        <p:nvSpPr>
          <p:cNvPr id="588" name="Google Shape;588;p48"/>
          <p:cNvSpPr txBox="1"/>
          <p:nvPr/>
        </p:nvSpPr>
        <p:spPr>
          <a:xfrm>
            <a:off x="3368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What is the problem?</a:t>
            </a:r>
            <a:endParaRPr b="1" i="0" sz="1800" u="none" cap="none" strike="noStrike">
              <a:solidFill>
                <a:srgbClr val="B45F06"/>
              </a:solidFill>
              <a:latin typeface="Barlow"/>
              <a:ea typeface="Barlow"/>
              <a:cs typeface="Barlow"/>
              <a:sym typeface="Barlow"/>
            </a:endParaRPr>
          </a:p>
        </p:txBody>
      </p:sp>
      <p:pic>
        <p:nvPicPr>
          <p:cNvPr id="589" name="Google Shape;589;p48"/>
          <p:cNvPicPr preferRelativeResize="0"/>
          <p:nvPr/>
        </p:nvPicPr>
        <p:blipFill rotWithShape="1">
          <a:blip r:embed="rId3">
            <a:alphaModFix/>
          </a:blip>
          <a:srcRect b="0" l="0" r="0" t="0"/>
          <a:stretch/>
        </p:blipFill>
        <p:spPr>
          <a:xfrm>
            <a:off x="890863" y="1399525"/>
            <a:ext cx="7362275" cy="255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95" name="Google Shape;595;p4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pic>
        <p:nvPicPr>
          <p:cNvPr id="596" name="Google Shape;596;p49"/>
          <p:cNvPicPr preferRelativeResize="0"/>
          <p:nvPr/>
        </p:nvPicPr>
        <p:blipFill rotWithShape="1">
          <a:blip r:embed="rId3">
            <a:alphaModFix/>
          </a:blip>
          <a:srcRect b="0" l="0" r="0" t="0"/>
          <a:stretch/>
        </p:blipFill>
        <p:spPr>
          <a:xfrm>
            <a:off x="4531625" y="1181428"/>
            <a:ext cx="4507750" cy="2475825"/>
          </a:xfrm>
          <a:prstGeom prst="rect">
            <a:avLst/>
          </a:prstGeom>
          <a:noFill/>
          <a:ln>
            <a:noFill/>
          </a:ln>
        </p:spPr>
      </p:pic>
      <p:sp>
        <p:nvSpPr>
          <p:cNvPr id="597" name="Google Shape;597;p49"/>
          <p:cNvSpPr txBox="1"/>
          <p:nvPr/>
        </p:nvSpPr>
        <p:spPr>
          <a:xfrm>
            <a:off x="3368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What is the problem?</a:t>
            </a:r>
            <a:endParaRPr b="1" i="0" sz="1800" u="none" cap="none" strike="noStrike">
              <a:solidFill>
                <a:srgbClr val="B45F06"/>
              </a:solidFill>
              <a:latin typeface="Barlow"/>
              <a:ea typeface="Barlow"/>
              <a:cs typeface="Barlow"/>
              <a:sym typeface="Barlow"/>
            </a:endParaRPr>
          </a:p>
        </p:txBody>
      </p:sp>
      <p:pic>
        <p:nvPicPr>
          <p:cNvPr id="598" name="Google Shape;598;p49"/>
          <p:cNvPicPr preferRelativeResize="0"/>
          <p:nvPr/>
        </p:nvPicPr>
        <p:blipFill rotWithShape="1">
          <a:blip r:embed="rId4">
            <a:alphaModFix/>
          </a:blip>
          <a:srcRect b="0" l="0" r="0" t="0"/>
          <a:stretch/>
        </p:blipFill>
        <p:spPr>
          <a:xfrm>
            <a:off x="336850" y="1262250"/>
            <a:ext cx="3914250" cy="26189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04" name="Google Shape;604;p5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sp>
        <p:nvSpPr>
          <p:cNvPr id="605" name="Google Shape;605;p50"/>
          <p:cNvSpPr txBox="1"/>
          <p:nvPr/>
        </p:nvSpPr>
        <p:spPr>
          <a:xfrm>
            <a:off x="413050" y="629225"/>
            <a:ext cx="6535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Breaking the Silos: Communication, Collaboration, Integration</a:t>
            </a:r>
            <a:endParaRPr b="1" i="0" sz="1800" u="none" cap="none" strike="noStrike">
              <a:solidFill>
                <a:srgbClr val="B45F06"/>
              </a:solidFill>
              <a:latin typeface="Barlow"/>
              <a:ea typeface="Barlow"/>
              <a:cs typeface="Barlow"/>
              <a:sym typeface="Barlow"/>
            </a:endParaRPr>
          </a:p>
        </p:txBody>
      </p:sp>
      <p:sp>
        <p:nvSpPr>
          <p:cNvPr id="606" name="Google Shape;606;p50"/>
          <p:cNvSpPr/>
          <p:nvPr/>
        </p:nvSpPr>
        <p:spPr>
          <a:xfrm>
            <a:off x="3095399" y="2012700"/>
            <a:ext cx="1832700" cy="186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Development</a:t>
            </a:r>
            <a:endParaRPr b="0" i="0" sz="1200" u="none" cap="none" strike="noStrike">
              <a:solidFill>
                <a:srgbClr val="000000"/>
              </a:solidFill>
              <a:latin typeface="Arial"/>
              <a:ea typeface="Arial"/>
              <a:cs typeface="Arial"/>
              <a:sym typeface="Arial"/>
            </a:endParaRPr>
          </a:p>
        </p:txBody>
      </p:sp>
      <p:sp>
        <p:nvSpPr>
          <p:cNvPr id="607" name="Google Shape;607;p50"/>
          <p:cNvSpPr/>
          <p:nvPr/>
        </p:nvSpPr>
        <p:spPr>
          <a:xfrm>
            <a:off x="4651150" y="2012700"/>
            <a:ext cx="1832700" cy="1866900"/>
          </a:xfrm>
          <a:prstGeom prst="ellipse">
            <a:avLst/>
          </a:prstGeom>
          <a:solidFill>
            <a:srgbClr val="EA9999">
              <a:alpha val="3058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Operations</a:t>
            </a:r>
            <a:endParaRPr b="0" i="0" sz="1400" u="none" cap="none" strike="noStrike">
              <a:solidFill>
                <a:srgbClr val="000000"/>
              </a:solidFill>
              <a:latin typeface="Arial"/>
              <a:ea typeface="Arial"/>
              <a:cs typeface="Arial"/>
              <a:sym typeface="Arial"/>
            </a:endParaRPr>
          </a:p>
        </p:txBody>
      </p:sp>
      <p:sp>
        <p:nvSpPr>
          <p:cNvPr id="608" name="Google Shape;608;p50"/>
          <p:cNvSpPr/>
          <p:nvPr/>
        </p:nvSpPr>
        <p:spPr>
          <a:xfrm>
            <a:off x="7050274" y="1059850"/>
            <a:ext cx="965100" cy="9012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0"/>
          <p:cNvSpPr/>
          <p:nvPr/>
        </p:nvSpPr>
        <p:spPr>
          <a:xfrm>
            <a:off x="7572174" y="1059850"/>
            <a:ext cx="965100" cy="901200"/>
          </a:xfrm>
          <a:prstGeom prst="ellipse">
            <a:avLst/>
          </a:prstGeom>
          <a:solidFill>
            <a:srgbClr val="00FFFF">
              <a:alpha val="36862"/>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0"/>
          <p:cNvSpPr/>
          <p:nvPr/>
        </p:nvSpPr>
        <p:spPr>
          <a:xfrm>
            <a:off x="7316174" y="1559100"/>
            <a:ext cx="965100" cy="901200"/>
          </a:xfrm>
          <a:prstGeom prst="ellipse">
            <a:avLst/>
          </a:prstGeom>
          <a:solidFill>
            <a:srgbClr val="EA9999">
              <a:alpha val="3058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0"/>
          <p:cNvSpPr/>
          <p:nvPr/>
        </p:nvSpPr>
        <p:spPr>
          <a:xfrm>
            <a:off x="6624875" y="862325"/>
            <a:ext cx="2489100" cy="167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2" name="Google Shape;612;p50"/>
          <p:cNvCxnSpPr>
            <a:stCxn id="611" idx="2"/>
          </p:cNvCxnSpPr>
          <p:nvPr/>
        </p:nvCxnSpPr>
        <p:spPr>
          <a:xfrm flipH="1">
            <a:off x="4855175" y="1700075"/>
            <a:ext cx="1769700" cy="1168200"/>
          </a:xfrm>
          <a:prstGeom prst="curvedConnector3">
            <a:avLst>
              <a:gd fmla="val 50000" name="adj1"/>
            </a:avLst>
          </a:prstGeom>
          <a:noFill/>
          <a:ln cap="flat" cmpd="sng" w="9525">
            <a:solidFill>
              <a:schemeClr val="dk2"/>
            </a:solidFill>
            <a:prstDash val="solid"/>
            <a:round/>
            <a:headEnd len="sm" w="sm" type="none"/>
            <a:tailEnd len="sm" w="sm" type="none"/>
          </a:ln>
        </p:spPr>
      </p:cxnSp>
      <p:sp>
        <p:nvSpPr>
          <p:cNvPr id="613" name="Google Shape;613;p50"/>
          <p:cNvSpPr txBox="1"/>
          <p:nvPr/>
        </p:nvSpPr>
        <p:spPr>
          <a:xfrm>
            <a:off x="6765975" y="1392275"/>
            <a:ext cx="1108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tr-TR" sz="800" u="none" cap="none" strike="noStrike">
                <a:solidFill>
                  <a:srgbClr val="000000"/>
                </a:solidFill>
                <a:latin typeface="Barlow Light"/>
                <a:ea typeface="Barlow Light"/>
                <a:cs typeface="Barlow Light"/>
                <a:sym typeface="Barlow Light"/>
              </a:rPr>
              <a:t>Communication</a:t>
            </a:r>
            <a:endParaRPr b="0" i="0" sz="800" u="none" cap="none" strike="noStrike">
              <a:solidFill>
                <a:srgbClr val="000000"/>
              </a:solidFill>
              <a:latin typeface="Barlow Light"/>
              <a:ea typeface="Barlow Light"/>
              <a:cs typeface="Barlow Light"/>
              <a:sym typeface="Barlow Light"/>
            </a:endParaRPr>
          </a:p>
        </p:txBody>
      </p:sp>
      <p:sp>
        <p:nvSpPr>
          <p:cNvPr id="614" name="Google Shape;614;p50"/>
          <p:cNvSpPr txBox="1"/>
          <p:nvPr/>
        </p:nvSpPr>
        <p:spPr>
          <a:xfrm>
            <a:off x="7985175" y="1392275"/>
            <a:ext cx="1108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tr-TR" sz="800" u="none" cap="none" strike="noStrike">
                <a:solidFill>
                  <a:srgbClr val="000000"/>
                </a:solidFill>
                <a:latin typeface="Barlow Light"/>
                <a:ea typeface="Barlow Light"/>
                <a:cs typeface="Barlow Light"/>
                <a:sym typeface="Barlow Light"/>
              </a:rPr>
              <a:t>Collaboration</a:t>
            </a:r>
            <a:endParaRPr b="0" i="0" sz="800" u="none" cap="none" strike="noStrike">
              <a:solidFill>
                <a:srgbClr val="000000"/>
              </a:solidFill>
              <a:latin typeface="Barlow Light"/>
              <a:ea typeface="Barlow Light"/>
              <a:cs typeface="Barlow Light"/>
              <a:sym typeface="Barlow Light"/>
            </a:endParaRPr>
          </a:p>
        </p:txBody>
      </p:sp>
      <p:sp>
        <p:nvSpPr>
          <p:cNvPr id="615" name="Google Shape;615;p50"/>
          <p:cNvSpPr txBox="1"/>
          <p:nvPr/>
        </p:nvSpPr>
        <p:spPr>
          <a:xfrm>
            <a:off x="7451775" y="1925675"/>
            <a:ext cx="1108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tr-TR" sz="800" u="none" cap="none" strike="noStrike">
                <a:solidFill>
                  <a:srgbClr val="000000"/>
                </a:solidFill>
                <a:latin typeface="Barlow Light"/>
                <a:ea typeface="Barlow Light"/>
                <a:cs typeface="Barlow Light"/>
                <a:sym typeface="Barlow Light"/>
              </a:rPr>
              <a:t>Integration</a:t>
            </a:r>
            <a:endParaRPr b="0" i="0" sz="800" u="none" cap="none" strike="noStrike">
              <a:solidFill>
                <a:srgbClr val="000000"/>
              </a:solidFill>
              <a:latin typeface="Barlow Light"/>
              <a:ea typeface="Barlow Light"/>
              <a:cs typeface="Barlow Light"/>
              <a:sym typeface="Barlow Light"/>
            </a:endParaRPr>
          </a:p>
        </p:txBody>
      </p:sp>
      <p:sp>
        <p:nvSpPr>
          <p:cNvPr id="616" name="Google Shape;616;p50"/>
          <p:cNvSpPr txBox="1"/>
          <p:nvPr/>
        </p:nvSpPr>
        <p:spPr>
          <a:xfrm>
            <a:off x="152400" y="1143000"/>
            <a:ext cx="5718300" cy="877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latin typeface="Arial"/>
                <a:ea typeface="Arial"/>
                <a:cs typeface="Arial"/>
                <a:sym typeface="Arial"/>
              </a:rPr>
              <a:t>How can dev help system stability? </a:t>
            </a:r>
            <a:endParaRPr b="0" i="0" sz="18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tr-TR" sz="1800" u="none" cap="none" strike="noStrike">
                <a:solidFill>
                  <a:srgbClr val="000000"/>
                </a:solidFill>
                <a:latin typeface="Arial"/>
                <a:ea typeface="Arial"/>
                <a:cs typeface="Arial"/>
                <a:sym typeface="Arial"/>
              </a:rPr>
              <a:t>How can ops help accelerate feature delivery?</a:t>
            </a:r>
            <a:endParaRPr b="0" i="0" sz="1800" u="none" cap="none" strike="noStrike">
              <a:solidFill>
                <a:srgbClr val="000000"/>
              </a:solidFill>
              <a:latin typeface="Arial"/>
              <a:ea typeface="Arial"/>
              <a:cs typeface="Arial"/>
              <a:sym typeface="Arial"/>
            </a:endParaRPr>
          </a:p>
        </p:txBody>
      </p:sp>
      <p:sp>
        <p:nvSpPr>
          <p:cNvPr id="617" name="Google Shape;617;p50"/>
          <p:cNvSpPr txBox="1"/>
          <p:nvPr/>
        </p:nvSpPr>
        <p:spPr>
          <a:xfrm>
            <a:off x="350250" y="3926575"/>
            <a:ext cx="8349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38761D"/>
                </a:solidFill>
                <a:highlight>
                  <a:srgbClr val="FFFFFF"/>
                </a:highlight>
                <a:latin typeface="Arial"/>
                <a:ea typeface="Arial"/>
                <a:cs typeface="Arial"/>
                <a:sym typeface="Arial"/>
              </a:rPr>
              <a:t>“We can build cross-functional teams around “knowledge overlaps” – people with experience on both sides and “Ops Devs””</a:t>
            </a:r>
            <a:endParaRPr b="1" i="0" sz="1800" u="none" cap="none" strike="noStrike">
              <a:solidFill>
                <a:srgbClr val="38761D"/>
              </a:solidFill>
              <a:highlight>
                <a:srgbClr val="FFFFFF"/>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23" name="Google Shape;623;p5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sp>
        <p:nvSpPr>
          <p:cNvPr id="624" name="Google Shape;624;p51"/>
          <p:cNvSpPr txBox="1"/>
          <p:nvPr/>
        </p:nvSpPr>
        <p:spPr>
          <a:xfrm>
            <a:off x="413050" y="629225"/>
            <a:ext cx="6535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Breaking the Silos:Dev and Ops</a:t>
            </a:r>
            <a:endParaRPr b="1" i="0" sz="1800" u="none" cap="none" strike="noStrike">
              <a:solidFill>
                <a:srgbClr val="B45F06"/>
              </a:solidFill>
              <a:latin typeface="Barlow"/>
              <a:ea typeface="Barlow"/>
              <a:cs typeface="Barlow"/>
              <a:sym typeface="Barlow"/>
            </a:endParaRPr>
          </a:p>
        </p:txBody>
      </p:sp>
      <p:sp>
        <p:nvSpPr>
          <p:cNvPr id="625" name="Google Shape;625;p51"/>
          <p:cNvSpPr/>
          <p:nvPr/>
        </p:nvSpPr>
        <p:spPr>
          <a:xfrm>
            <a:off x="3513474" y="1020950"/>
            <a:ext cx="1832700" cy="186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Development</a:t>
            </a:r>
            <a:endParaRPr b="0" i="0" sz="1200" u="none" cap="none" strike="noStrike">
              <a:solidFill>
                <a:srgbClr val="000000"/>
              </a:solidFill>
              <a:latin typeface="Arial"/>
              <a:ea typeface="Arial"/>
              <a:cs typeface="Arial"/>
              <a:sym typeface="Arial"/>
            </a:endParaRPr>
          </a:p>
        </p:txBody>
      </p:sp>
      <p:sp>
        <p:nvSpPr>
          <p:cNvPr id="626" name="Google Shape;626;p51"/>
          <p:cNvSpPr/>
          <p:nvPr/>
        </p:nvSpPr>
        <p:spPr>
          <a:xfrm>
            <a:off x="149400" y="2847650"/>
            <a:ext cx="1832700" cy="1866900"/>
          </a:xfrm>
          <a:prstGeom prst="ellipse">
            <a:avLst/>
          </a:prstGeom>
          <a:solidFill>
            <a:srgbClr val="EA9999">
              <a:alpha val="3058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Operations</a:t>
            </a:r>
            <a:endParaRPr b="0" i="0" sz="1400" u="none" cap="none" strike="noStrike">
              <a:solidFill>
                <a:srgbClr val="000000"/>
              </a:solidFill>
              <a:latin typeface="Arial"/>
              <a:ea typeface="Arial"/>
              <a:cs typeface="Arial"/>
              <a:sym typeface="Arial"/>
            </a:endParaRPr>
          </a:p>
        </p:txBody>
      </p:sp>
      <p:cxnSp>
        <p:nvCxnSpPr>
          <p:cNvPr id="627" name="Google Shape;627;p51"/>
          <p:cNvCxnSpPr>
            <a:stCxn id="625" idx="2"/>
            <a:endCxn id="626" idx="0"/>
          </p:cNvCxnSpPr>
          <p:nvPr/>
        </p:nvCxnSpPr>
        <p:spPr>
          <a:xfrm flipH="1">
            <a:off x="1065774" y="1954400"/>
            <a:ext cx="2447700" cy="893400"/>
          </a:xfrm>
          <a:prstGeom prst="curvedConnector2">
            <a:avLst/>
          </a:prstGeom>
          <a:noFill/>
          <a:ln cap="flat" cmpd="sng" w="9525">
            <a:solidFill>
              <a:srgbClr val="000000"/>
            </a:solidFill>
            <a:prstDash val="solid"/>
            <a:round/>
            <a:headEnd len="sm" w="sm" type="none"/>
            <a:tailEnd len="sm" w="sm" type="none"/>
          </a:ln>
        </p:spPr>
      </p:cxnSp>
      <p:cxnSp>
        <p:nvCxnSpPr>
          <p:cNvPr id="628" name="Google Shape;628;p51"/>
          <p:cNvCxnSpPr>
            <a:stCxn id="626" idx="6"/>
            <a:endCxn id="625" idx="4"/>
          </p:cNvCxnSpPr>
          <p:nvPr/>
        </p:nvCxnSpPr>
        <p:spPr>
          <a:xfrm flipH="1" rot="10800000">
            <a:off x="1982100" y="2888000"/>
            <a:ext cx="2447700" cy="893100"/>
          </a:xfrm>
          <a:prstGeom prst="curvedConnector2">
            <a:avLst/>
          </a:prstGeom>
          <a:noFill/>
          <a:ln cap="flat" cmpd="sng" w="9525">
            <a:solidFill>
              <a:srgbClr val="000000"/>
            </a:solidFill>
            <a:prstDash val="solid"/>
            <a:round/>
            <a:headEnd len="sm" w="sm" type="none"/>
            <a:tailEnd len="sm" w="sm" type="none"/>
          </a:ln>
        </p:spPr>
      </p:cxnSp>
      <p:cxnSp>
        <p:nvCxnSpPr>
          <p:cNvPr id="629" name="Google Shape;629;p51"/>
          <p:cNvCxnSpPr>
            <a:stCxn id="626" idx="0"/>
            <a:endCxn id="626" idx="0"/>
          </p:cNvCxnSpPr>
          <p:nvPr/>
        </p:nvCxnSpPr>
        <p:spPr>
          <a:xfrm>
            <a:off x="1065750" y="2847650"/>
            <a:ext cx="0" cy="0"/>
          </a:xfrm>
          <a:prstGeom prst="straightConnector1">
            <a:avLst/>
          </a:prstGeom>
          <a:noFill/>
          <a:ln cap="flat" cmpd="sng" w="9525">
            <a:solidFill>
              <a:schemeClr val="dk2"/>
            </a:solidFill>
            <a:prstDash val="solid"/>
            <a:round/>
            <a:headEnd len="sm" w="sm" type="none"/>
            <a:tailEnd len="med" w="med" type="triangle"/>
          </a:ln>
        </p:spPr>
      </p:cxnSp>
      <p:cxnSp>
        <p:nvCxnSpPr>
          <p:cNvPr id="630" name="Google Shape;630;p51"/>
          <p:cNvCxnSpPr>
            <a:stCxn id="625" idx="4"/>
            <a:endCxn id="625" idx="4"/>
          </p:cNvCxnSpPr>
          <p:nvPr/>
        </p:nvCxnSpPr>
        <p:spPr>
          <a:xfrm>
            <a:off x="4429824" y="2887850"/>
            <a:ext cx="0" cy="0"/>
          </a:xfrm>
          <a:prstGeom prst="straightConnector1">
            <a:avLst/>
          </a:prstGeom>
          <a:noFill/>
          <a:ln cap="flat" cmpd="sng" w="9525">
            <a:solidFill>
              <a:schemeClr val="dk2"/>
            </a:solidFill>
            <a:prstDash val="solid"/>
            <a:round/>
            <a:headEnd len="sm" w="sm" type="none"/>
            <a:tailEnd len="med" w="med" type="triangle"/>
          </a:ln>
        </p:spPr>
      </p:cxnSp>
      <p:cxnSp>
        <p:nvCxnSpPr>
          <p:cNvPr id="631" name="Google Shape;631;p51"/>
          <p:cNvCxnSpPr/>
          <p:nvPr/>
        </p:nvCxnSpPr>
        <p:spPr>
          <a:xfrm flipH="1">
            <a:off x="4460900" y="3446950"/>
            <a:ext cx="19500" cy="1565400"/>
          </a:xfrm>
          <a:prstGeom prst="straightConnector1">
            <a:avLst/>
          </a:prstGeom>
          <a:noFill/>
          <a:ln cap="flat" cmpd="sng" w="38100">
            <a:solidFill>
              <a:srgbClr val="741B47"/>
            </a:solidFill>
            <a:prstDash val="solid"/>
            <a:round/>
            <a:headEnd len="sm" w="sm" type="none"/>
            <a:tailEnd len="sm" w="sm" type="none"/>
          </a:ln>
        </p:spPr>
      </p:cxnSp>
      <p:cxnSp>
        <p:nvCxnSpPr>
          <p:cNvPr id="632" name="Google Shape;632;p51"/>
          <p:cNvCxnSpPr/>
          <p:nvPr/>
        </p:nvCxnSpPr>
        <p:spPr>
          <a:xfrm flipH="1">
            <a:off x="4480300" y="996750"/>
            <a:ext cx="3500400" cy="2450100"/>
          </a:xfrm>
          <a:prstGeom prst="straightConnector1">
            <a:avLst/>
          </a:prstGeom>
          <a:noFill/>
          <a:ln cap="flat" cmpd="sng" w="38100">
            <a:solidFill>
              <a:srgbClr val="741B47"/>
            </a:solidFill>
            <a:prstDash val="solid"/>
            <a:round/>
            <a:headEnd len="sm" w="sm" type="none"/>
            <a:tailEnd len="sm" w="sm" type="none"/>
          </a:ln>
        </p:spPr>
      </p:cxnSp>
      <p:cxnSp>
        <p:nvCxnSpPr>
          <p:cNvPr id="633" name="Google Shape;633;p51"/>
          <p:cNvCxnSpPr/>
          <p:nvPr/>
        </p:nvCxnSpPr>
        <p:spPr>
          <a:xfrm>
            <a:off x="552300" y="1171775"/>
            <a:ext cx="3959100" cy="2275200"/>
          </a:xfrm>
          <a:prstGeom prst="straightConnector1">
            <a:avLst/>
          </a:prstGeom>
          <a:noFill/>
          <a:ln cap="flat" cmpd="sng" w="9525">
            <a:solidFill>
              <a:srgbClr val="741B47"/>
            </a:solidFill>
            <a:prstDash val="dot"/>
            <a:round/>
            <a:headEnd len="sm" w="sm" type="none"/>
            <a:tailEnd len="sm" w="sm" type="none"/>
          </a:ln>
        </p:spPr>
      </p:cxnSp>
      <p:sp>
        <p:nvSpPr>
          <p:cNvPr id="634" name="Google Shape;634;p51"/>
          <p:cNvSpPr txBox="1"/>
          <p:nvPr/>
        </p:nvSpPr>
        <p:spPr>
          <a:xfrm>
            <a:off x="5447725" y="2719100"/>
            <a:ext cx="3602400" cy="2055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tr-TR" sz="1800" u="none" cap="none" strike="noStrike">
                <a:solidFill>
                  <a:srgbClr val="000000"/>
                </a:solidFill>
                <a:latin typeface="Arial"/>
                <a:ea typeface="Arial"/>
                <a:cs typeface="Arial"/>
                <a:sym typeface="Arial"/>
              </a:rPr>
              <a:t>Ops</a:t>
            </a:r>
            <a:r>
              <a:rPr b="0" i="0" lang="tr-TR" sz="1800" u="none" cap="none" strike="noStrike">
                <a:solidFill>
                  <a:srgbClr val="000000"/>
                </a:solidFill>
                <a:latin typeface="Arial"/>
                <a:ea typeface="Arial"/>
                <a:cs typeface="Arial"/>
                <a:sym typeface="Arial"/>
              </a:rPr>
              <a:t> trusts dev will provide good code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tr-TR" sz="1800" u="none" cap="none" strike="noStrike">
                <a:solidFill>
                  <a:srgbClr val="000000"/>
                </a:solidFill>
                <a:latin typeface="Arial"/>
                <a:ea typeface="Arial"/>
                <a:cs typeface="Arial"/>
                <a:sym typeface="Arial"/>
              </a:rPr>
              <a:t>Dev</a:t>
            </a:r>
            <a:r>
              <a:rPr b="0" i="0" lang="tr-TR" sz="1800" u="none" cap="none" strike="noStrike">
                <a:solidFill>
                  <a:srgbClr val="000000"/>
                </a:solidFill>
                <a:latin typeface="Arial"/>
                <a:ea typeface="Arial"/>
                <a:cs typeface="Arial"/>
                <a:sym typeface="Arial"/>
              </a:rPr>
              <a:t> trusts ops will put code in prod quickly</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tr-TR" sz="1800" u="none" cap="none" strike="noStrike">
                <a:solidFill>
                  <a:srgbClr val="000000"/>
                </a:solidFill>
                <a:latin typeface="Arial"/>
                <a:ea typeface="Arial"/>
                <a:cs typeface="Arial"/>
                <a:sym typeface="Arial"/>
              </a:rPr>
              <a:t>Visibility enables “trust but verify”</a:t>
            </a:r>
            <a:endParaRPr b="0" i="0" sz="1800" u="none" cap="none" strike="noStrike">
              <a:solidFill>
                <a:srgbClr val="000000"/>
              </a:solidFill>
              <a:latin typeface="Arial"/>
              <a:ea typeface="Arial"/>
              <a:cs typeface="Arial"/>
              <a:sym typeface="Arial"/>
            </a:endParaRPr>
          </a:p>
        </p:txBody>
      </p:sp>
      <p:sp>
        <p:nvSpPr>
          <p:cNvPr id="635" name="Google Shape;635;p51"/>
          <p:cNvSpPr txBox="1"/>
          <p:nvPr/>
        </p:nvSpPr>
        <p:spPr>
          <a:xfrm>
            <a:off x="1225" y="1542238"/>
            <a:ext cx="15540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Ops can anticipate how new functionality will effect production</a:t>
            </a:r>
            <a:endParaRPr b="0" i="0" sz="1200" u="none" cap="none" strike="noStrike">
              <a:solidFill>
                <a:srgbClr val="000000"/>
              </a:solidFill>
              <a:latin typeface="Arial"/>
              <a:ea typeface="Arial"/>
              <a:cs typeface="Arial"/>
              <a:sym typeface="Arial"/>
            </a:endParaRPr>
          </a:p>
        </p:txBody>
      </p:sp>
      <p:sp>
        <p:nvSpPr>
          <p:cNvPr id="636" name="Google Shape;636;p51"/>
          <p:cNvSpPr txBox="1"/>
          <p:nvPr/>
        </p:nvSpPr>
        <p:spPr>
          <a:xfrm>
            <a:off x="1970788" y="2344388"/>
            <a:ext cx="15540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Dev can respond</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to bugs and</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deployment</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failures quickly</a:t>
            </a:r>
            <a:endParaRPr b="0" i="0" sz="1200" u="none" cap="none" strike="noStrike">
              <a:solidFill>
                <a:srgbClr val="000000"/>
              </a:solidFill>
              <a:latin typeface="Arial"/>
              <a:ea typeface="Arial"/>
              <a:cs typeface="Arial"/>
              <a:sym typeface="Arial"/>
            </a:endParaRPr>
          </a:p>
        </p:txBody>
      </p:sp>
      <p:sp>
        <p:nvSpPr>
          <p:cNvPr id="637" name="Google Shape;637;p51"/>
          <p:cNvSpPr txBox="1"/>
          <p:nvPr/>
        </p:nvSpPr>
        <p:spPr>
          <a:xfrm>
            <a:off x="2656588" y="3792188"/>
            <a:ext cx="1554000" cy="121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Dev and Ops can</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work together to</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permanently</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remove root causes</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tr-TR" sz="1200" u="none" cap="none" strike="noStrike">
                <a:solidFill>
                  <a:srgbClr val="000000"/>
                </a:solidFill>
                <a:latin typeface="Arial"/>
                <a:ea typeface="Arial"/>
                <a:cs typeface="Arial"/>
                <a:sym typeface="Arial"/>
              </a:rPr>
              <a:t>of bugs and failures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2"/>
          <p:cNvSpPr txBox="1"/>
          <p:nvPr/>
        </p:nvSpPr>
        <p:spPr>
          <a:xfrm>
            <a:off x="223600" y="1134525"/>
            <a:ext cx="6055500" cy="33294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Create feedback loops between inventors and mechanics</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Expose real-time metrics from ops enabling dev to learn from the system running under real world conditions</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Expose real-time metrics from dev enabling ops to anticipate production needs and provide early input</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tr-TR" sz="1800" u="none" cap="none" strike="noStrike">
                <a:solidFill>
                  <a:srgbClr val="000000"/>
                </a:solidFill>
                <a:highlight>
                  <a:srgbClr val="FFFFFF"/>
                </a:highlight>
                <a:latin typeface="Arial"/>
                <a:ea typeface="Arial"/>
                <a:cs typeface="Arial"/>
                <a:sym typeface="Arial"/>
              </a:rPr>
              <a:t>Cross-functional teams collaborate to deliver whole working systems including all infrastructure, software code, and configurations</a:t>
            </a:r>
            <a:endParaRPr b="0" i="0" sz="1800" u="none" cap="none" strike="noStrike">
              <a:solidFill>
                <a:srgbClr val="000000"/>
              </a:solidFill>
              <a:highlight>
                <a:srgbClr val="FFFFFF"/>
              </a:highlight>
              <a:latin typeface="Arial"/>
              <a:ea typeface="Arial"/>
              <a:cs typeface="Arial"/>
              <a:sym typeface="Arial"/>
            </a:endParaRPr>
          </a:p>
        </p:txBody>
      </p:sp>
      <p:sp>
        <p:nvSpPr>
          <p:cNvPr id="643" name="Google Shape;643;p52"/>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44" name="Google Shape;644;p5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645" name="Google Shape;645;p52"/>
          <p:cNvSpPr txBox="1"/>
          <p:nvPr/>
        </p:nvSpPr>
        <p:spPr>
          <a:xfrm>
            <a:off x="457200" y="685800"/>
            <a:ext cx="3935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tr-TR" sz="2000" u="none" cap="none" strike="noStrike">
                <a:solidFill>
                  <a:srgbClr val="B45F06"/>
                </a:solidFill>
                <a:latin typeface="Barlow"/>
                <a:ea typeface="Barlow"/>
                <a:cs typeface="Barlow"/>
                <a:sym typeface="Barlow"/>
              </a:rPr>
              <a:t>Dev and Ops Working Together</a:t>
            </a:r>
            <a:endParaRPr b="1" i="0" sz="2000" u="none" cap="none" strike="noStrike">
              <a:solidFill>
                <a:srgbClr val="B45F06"/>
              </a:solidFill>
              <a:latin typeface="Barlow"/>
              <a:ea typeface="Barlow"/>
              <a:cs typeface="Barlow"/>
              <a:sym typeface="Barlow"/>
            </a:endParaRPr>
          </a:p>
        </p:txBody>
      </p:sp>
      <p:sp>
        <p:nvSpPr>
          <p:cNvPr id="646" name="Google Shape;646;p52"/>
          <p:cNvSpPr txBox="1"/>
          <p:nvPr/>
        </p:nvSpPr>
        <p:spPr>
          <a:xfrm>
            <a:off x="2292600" y="4602450"/>
            <a:ext cx="6888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38761D"/>
                </a:solidFill>
                <a:highlight>
                  <a:srgbClr val="FFFFFF"/>
                </a:highlight>
                <a:latin typeface="Arial"/>
                <a:ea typeface="Arial"/>
                <a:cs typeface="Arial"/>
                <a:sym typeface="Arial"/>
              </a:rPr>
              <a:t>“ Feature delivery + stability become shared goals”</a:t>
            </a:r>
            <a:endParaRPr b="1" i="0" sz="1800" u="none" cap="none" strike="noStrike">
              <a:solidFill>
                <a:srgbClr val="38761D"/>
              </a:solidFill>
              <a:highlight>
                <a:srgbClr val="FFFFFF"/>
              </a:highlight>
              <a:latin typeface="Arial"/>
              <a:ea typeface="Arial"/>
              <a:cs typeface="Arial"/>
              <a:sym typeface="Arial"/>
            </a:endParaRPr>
          </a:p>
        </p:txBody>
      </p:sp>
      <p:pic>
        <p:nvPicPr>
          <p:cNvPr id="647" name="Google Shape;647;p52"/>
          <p:cNvPicPr preferRelativeResize="0"/>
          <p:nvPr/>
        </p:nvPicPr>
        <p:blipFill rotWithShape="1">
          <a:blip r:embed="rId3">
            <a:alphaModFix/>
          </a:blip>
          <a:srcRect b="0" l="0" r="0" t="0"/>
          <a:stretch/>
        </p:blipFill>
        <p:spPr>
          <a:xfrm>
            <a:off x="6072700" y="1134525"/>
            <a:ext cx="2988825" cy="25618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429" name="Shape 429"/>
        <p:cNvGrpSpPr/>
        <p:nvPr/>
      </p:nvGrpSpPr>
      <p:grpSpPr>
        <a:xfrm>
          <a:off x="0" y="0"/>
          <a:ext cx="0" cy="0"/>
          <a:chOff x="0" y="0"/>
          <a:chExt cx="0" cy="0"/>
        </a:xfrm>
      </p:grpSpPr>
      <p:sp>
        <p:nvSpPr>
          <p:cNvPr id="430" name="Google Shape;430;p35"/>
          <p:cNvSpPr txBox="1"/>
          <p:nvPr/>
        </p:nvSpPr>
        <p:spPr>
          <a:xfrm>
            <a:off x="650850" y="670900"/>
            <a:ext cx="7842300" cy="22491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1100"/>
              </a:spcBef>
              <a:spcAft>
                <a:spcPts val="0"/>
              </a:spcAft>
              <a:buClr>
                <a:srgbClr val="000000"/>
              </a:buClr>
              <a:buSzPts val="3600"/>
              <a:buFont typeface="Arial"/>
              <a:buNone/>
            </a:pPr>
            <a:r>
              <a:rPr b="0" i="0" lang="tr-TR" sz="3600" u="none" cap="none" strike="noStrike">
                <a:solidFill>
                  <a:srgbClr val="FFFFFF"/>
                </a:solidFill>
                <a:latin typeface="Raleway SemiBold"/>
                <a:ea typeface="Raleway SemiBold"/>
                <a:cs typeface="Raleway SemiBold"/>
                <a:sym typeface="Raleway SemiBold"/>
              </a:rPr>
              <a:t>Did you finish DevOps pre-class activity?</a:t>
            </a:r>
            <a:endParaRPr b="0" i="0" sz="2400" u="none" cap="none" strike="noStrike">
              <a:solidFill>
                <a:srgbClr val="0A3534"/>
              </a:solidFill>
              <a:latin typeface="Proxima Nova Semibold"/>
              <a:ea typeface="Proxima Nova Semibold"/>
              <a:cs typeface="Proxima Nova Semibold"/>
              <a:sym typeface="Proxima Nova Semibold"/>
            </a:endParaRPr>
          </a:p>
          <a:p>
            <a:pPr indent="0" lvl="0" marL="0" marR="0" rtl="0" algn="ctr">
              <a:lnSpc>
                <a:spcPct val="125000"/>
              </a:lnSpc>
              <a:spcBef>
                <a:spcPts val="1100"/>
              </a:spcBef>
              <a:spcAft>
                <a:spcPts val="1100"/>
              </a:spcAft>
              <a:buClr>
                <a:srgbClr val="000000"/>
              </a:buClr>
              <a:buSzPts val="3600"/>
              <a:buFont typeface="Arial"/>
              <a:buNone/>
            </a:pPr>
            <a:r>
              <a:t/>
            </a:r>
            <a:endParaRPr b="0" i="0" sz="3600" u="none" cap="none" strike="noStrike">
              <a:solidFill>
                <a:srgbClr val="FFFFFF"/>
              </a:solidFill>
              <a:latin typeface="Raleway SemiBold"/>
              <a:ea typeface="Raleway SemiBold"/>
              <a:cs typeface="Raleway SemiBold"/>
              <a:sym typeface="Raleway SemiBold"/>
            </a:endParaRPr>
          </a:p>
        </p:txBody>
      </p:sp>
      <p:pic>
        <p:nvPicPr>
          <p:cNvPr id="431" name="Google Shape;431;p35"/>
          <p:cNvPicPr preferRelativeResize="0"/>
          <p:nvPr/>
        </p:nvPicPr>
        <p:blipFill rotWithShape="1">
          <a:blip r:embed="rId3">
            <a:alphaModFix/>
          </a:blip>
          <a:srcRect b="0" l="0" r="0" t="0"/>
          <a:stretch/>
        </p:blipFill>
        <p:spPr>
          <a:xfrm>
            <a:off x="3805750" y="3013500"/>
            <a:ext cx="1532500" cy="1532500"/>
          </a:xfrm>
          <a:prstGeom prst="rect">
            <a:avLst/>
          </a:prstGeom>
          <a:noFill/>
          <a:ln>
            <a:noFill/>
          </a:ln>
        </p:spPr>
      </p:pic>
      <p:pic>
        <p:nvPicPr>
          <p:cNvPr id="432" name="Google Shape;432;p35">
            <a:hlinkClick r:id="rId4"/>
          </p:cNvPr>
          <p:cNvPicPr preferRelativeResize="0"/>
          <p:nvPr/>
        </p:nvPicPr>
        <p:blipFill rotWithShape="1">
          <a:blip r:embed="rId5">
            <a:alphaModFix/>
          </a:blip>
          <a:srcRect b="0" l="0" r="0" t="0"/>
          <a:stretch/>
        </p:blipFill>
        <p:spPr>
          <a:xfrm>
            <a:off x="0" y="4429125"/>
            <a:ext cx="9144000" cy="714375"/>
          </a:xfrm>
          <a:prstGeom prst="rect">
            <a:avLst/>
          </a:prstGeom>
          <a:noFill/>
          <a:ln>
            <a:noFill/>
          </a:ln>
        </p:spPr>
      </p:pic>
      <p:sp>
        <p:nvSpPr>
          <p:cNvPr id="433" name="Google Shape;433;p35">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53" name="Google Shape;653;p5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pic>
        <p:nvPicPr>
          <p:cNvPr id="654" name="Google Shape;654;p53"/>
          <p:cNvPicPr preferRelativeResize="0"/>
          <p:nvPr/>
        </p:nvPicPr>
        <p:blipFill rotWithShape="1">
          <a:blip r:embed="rId3">
            <a:alphaModFix/>
          </a:blip>
          <a:srcRect b="0" l="0" r="0" t="0"/>
          <a:stretch/>
        </p:blipFill>
        <p:spPr>
          <a:xfrm>
            <a:off x="1113525" y="930100"/>
            <a:ext cx="6886150" cy="3843425"/>
          </a:xfrm>
          <a:prstGeom prst="rect">
            <a:avLst/>
          </a:prstGeom>
          <a:noFill/>
          <a:ln>
            <a:noFill/>
          </a:ln>
        </p:spPr>
      </p:pic>
      <p:sp>
        <p:nvSpPr>
          <p:cNvPr id="655" name="Google Shape;655;p53"/>
          <p:cNvSpPr txBox="1"/>
          <p:nvPr/>
        </p:nvSpPr>
        <p:spPr>
          <a:xfrm>
            <a:off x="336850" y="553025"/>
            <a:ext cx="2907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Before Agile and DevOps;</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61" name="Google Shape;661;p5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pic>
        <p:nvPicPr>
          <p:cNvPr id="662" name="Google Shape;662;p54"/>
          <p:cNvPicPr preferRelativeResize="0"/>
          <p:nvPr/>
        </p:nvPicPr>
        <p:blipFill rotWithShape="1">
          <a:blip r:embed="rId3">
            <a:alphaModFix/>
          </a:blip>
          <a:srcRect b="0" l="0" r="0" t="0"/>
          <a:stretch/>
        </p:blipFill>
        <p:spPr>
          <a:xfrm>
            <a:off x="1128950" y="800200"/>
            <a:ext cx="7120474" cy="3974225"/>
          </a:xfrm>
          <a:prstGeom prst="rect">
            <a:avLst/>
          </a:prstGeom>
          <a:noFill/>
          <a:ln>
            <a:noFill/>
          </a:ln>
        </p:spPr>
      </p:pic>
      <p:sp>
        <p:nvSpPr>
          <p:cNvPr id="663" name="Google Shape;663;p54"/>
          <p:cNvSpPr txBox="1"/>
          <p:nvPr/>
        </p:nvSpPr>
        <p:spPr>
          <a:xfrm>
            <a:off x="336850" y="553025"/>
            <a:ext cx="280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After Agile and DevOps;</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55"/>
          <p:cNvPicPr preferRelativeResize="0"/>
          <p:nvPr/>
        </p:nvPicPr>
        <p:blipFill rotWithShape="1">
          <a:blip r:embed="rId3">
            <a:alphaModFix/>
          </a:blip>
          <a:srcRect b="0" l="0" r="0" t="0"/>
          <a:stretch/>
        </p:blipFill>
        <p:spPr>
          <a:xfrm>
            <a:off x="2570643" y="0"/>
            <a:ext cx="6543981" cy="5111949"/>
          </a:xfrm>
          <a:prstGeom prst="rect">
            <a:avLst/>
          </a:prstGeom>
          <a:noFill/>
          <a:ln>
            <a:noFill/>
          </a:ln>
        </p:spPr>
      </p:pic>
      <p:sp>
        <p:nvSpPr>
          <p:cNvPr id="669" name="Google Shape;669;p5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70" name="Google Shape;670;p55"/>
          <p:cNvSpPr txBox="1"/>
          <p:nvPr>
            <p:ph type="title"/>
          </p:nvPr>
        </p:nvSpPr>
        <p:spPr>
          <a:xfrm>
            <a:off x="431800" y="173800"/>
            <a:ext cx="3113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a:t>
            </a:r>
            <a:endParaRPr sz="3000">
              <a:solidFill>
                <a:srgbClr val="3F98CC"/>
              </a:solidFill>
            </a:endParaRPr>
          </a:p>
        </p:txBody>
      </p:sp>
      <p:pic>
        <p:nvPicPr>
          <p:cNvPr id="671" name="Google Shape;671;p55"/>
          <p:cNvPicPr preferRelativeResize="0"/>
          <p:nvPr/>
        </p:nvPicPr>
        <p:blipFill rotWithShape="1">
          <a:blip r:embed="rId4">
            <a:alphaModFix/>
          </a:blip>
          <a:srcRect b="0" l="0" r="0" t="0"/>
          <a:stretch/>
        </p:blipFill>
        <p:spPr>
          <a:xfrm>
            <a:off x="291125" y="1647750"/>
            <a:ext cx="2523075" cy="1209700"/>
          </a:xfrm>
          <a:prstGeom prst="rect">
            <a:avLst/>
          </a:prstGeom>
          <a:noFill/>
          <a:ln>
            <a:noFill/>
          </a:ln>
        </p:spPr>
      </p:pic>
      <p:sp>
        <p:nvSpPr>
          <p:cNvPr id="672" name="Google Shape;672;p55"/>
          <p:cNvSpPr txBox="1"/>
          <p:nvPr/>
        </p:nvSpPr>
        <p:spPr>
          <a:xfrm>
            <a:off x="3368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DevOps Culture;</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6"/>
          <p:cNvSpPr txBox="1"/>
          <p:nvPr>
            <p:ph type="ctrTitle"/>
          </p:nvPr>
        </p:nvSpPr>
        <p:spPr>
          <a:xfrm>
            <a:off x="969100" y="2385300"/>
            <a:ext cx="7503900" cy="8301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800"/>
              <a:buNone/>
            </a:pPr>
            <a:r>
              <a:rPr b="1" lang="tr-TR" sz="3200">
                <a:latin typeface="Comic Sans MS"/>
                <a:ea typeface="Comic Sans MS"/>
                <a:cs typeface="Comic Sans MS"/>
                <a:sym typeface="Comic Sans MS"/>
              </a:rPr>
              <a:t>What is DevSecOps?</a:t>
            </a:r>
            <a:endParaRPr b="1" sz="3200">
              <a:latin typeface="Comic Sans MS"/>
              <a:ea typeface="Comic Sans MS"/>
              <a:cs typeface="Comic Sans MS"/>
              <a:sym typeface="Comic Sans MS"/>
            </a:endParaRPr>
          </a:p>
        </p:txBody>
      </p:sp>
      <p:pic>
        <p:nvPicPr>
          <p:cNvPr id="678" name="Google Shape;678;p56"/>
          <p:cNvPicPr preferRelativeResize="0"/>
          <p:nvPr/>
        </p:nvPicPr>
        <p:blipFill rotWithShape="1">
          <a:blip r:embed="rId3">
            <a:alphaModFix/>
          </a:blip>
          <a:srcRect b="0" l="0" r="0" t="0"/>
          <a:stretch/>
        </p:blipFill>
        <p:spPr>
          <a:xfrm>
            <a:off x="3923175" y="182775"/>
            <a:ext cx="1297650" cy="2011150"/>
          </a:xfrm>
          <a:prstGeom prst="rect">
            <a:avLst/>
          </a:prstGeom>
          <a:noFill/>
          <a:ln>
            <a:noFill/>
          </a:ln>
        </p:spPr>
      </p:pic>
      <p:pic>
        <p:nvPicPr>
          <p:cNvPr id="679" name="Google Shape;679;p56">
            <a:hlinkClick r:id="rId4"/>
          </p:cNvPr>
          <p:cNvPicPr preferRelativeResize="0"/>
          <p:nvPr/>
        </p:nvPicPr>
        <p:blipFill rotWithShape="1">
          <a:blip r:embed="rId5">
            <a:alphaModFix/>
          </a:blip>
          <a:srcRect b="0" l="0" r="0" t="0"/>
          <a:stretch/>
        </p:blipFill>
        <p:spPr>
          <a:xfrm>
            <a:off x="0" y="4429125"/>
            <a:ext cx="9144000" cy="714375"/>
          </a:xfrm>
          <a:prstGeom prst="rect">
            <a:avLst/>
          </a:prstGeom>
          <a:noFill/>
          <a:ln>
            <a:noFill/>
          </a:ln>
        </p:spPr>
      </p:pic>
      <p:sp>
        <p:nvSpPr>
          <p:cNvPr id="680" name="Google Shape;680;p56">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7"/>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86" name="Google Shape;686;p57"/>
          <p:cNvSpPr txBox="1"/>
          <p:nvPr>
            <p:ph type="title"/>
          </p:nvPr>
        </p:nvSpPr>
        <p:spPr>
          <a:xfrm>
            <a:off x="431800" y="173800"/>
            <a:ext cx="37512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DevSecOps</a:t>
            </a:r>
            <a:endParaRPr sz="3000">
              <a:solidFill>
                <a:srgbClr val="3F98CC"/>
              </a:solidFill>
            </a:endParaRPr>
          </a:p>
        </p:txBody>
      </p:sp>
      <p:pic>
        <p:nvPicPr>
          <p:cNvPr id="687" name="Google Shape;687;p57"/>
          <p:cNvPicPr preferRelativeResize="0"/>
          <p:nvPr/>
        </p:nvPicPr>
        <p:blipFill rotWithShape="1">
          <a:blip r:embed="rId3">
            <a:alphaModFix/>
          </a:blip>
          <a:srcRect b="0" l="0" r="0" t="18113"/>
          <a:stretch/>
        </p:blipFill>
        <p:spPr>
          <a:xfrm>
            <a:off x="152400" y="1003875"/>
            <a:ext cx="8819299" cy="3968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93" name="Google Shape;693;p5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(Summary) </a:t>
            </a:r>
            <a:endParaRPr sz="3000">
              <a:solidFill>
                <a:srgbClr val="3F98CC"/>
              </a:solidFill>
            </a:endParaRPr>
          </a:p>
        </p:txBody>
      </p:sp>
      <p:sp>
        <p:nvSpPr>
          <p:cNvPr id="694" name="Google Shape;694;p58"/>
          <p:cNvSpPr txBox="1"/>
          <p:nvPr/>
        </p:nvSpPr>
        <p:spPr>
          <a:xfrm>
            <a:off x="208515" y="3431416"/>
            <a:ext cx="8440500" cy="1329300"/>
          </a:xfrm>
          <a:prstGeom prst="rect">
            <a:avLst/>
          </a:prstGeom>
          <a:noFill/>
          <a:ln>
            <a:noFill/>
          </a:ln>
        </p:spPr>
        <p:txBody>
          <a:bodyPr anchorCtr="0" anchor="t" bIns="91425" lIns="91425" spcFirstLastPara="1" rIns="91425" wrap="square" tIns="91425">
            <a:noAutofit/>
          </a:bodyPr>
          <a:lstStyle/>
          <a:p>
            <a:pPr indent="-320675" lvl="0" marL="457200" marR="0" rtl="0" algn="l">
              <a:lnSpc>
                <a:spcPct val="115000"/>
              </a:lnSpc>
              <a:spcBef>
                <a:spcPts val="0"/>
              </a:spcBef>
              <a:spcAft>
                <a:spcPts val="0"/>
              </a:spcAft>
              <a:buClr>
                <a:srgbClr val="002060"/>
              </a:buClr>
              <a:buSzPts val="1450"/>
              <a:buFont typeface="Arial"/>
              <a:buChar char="●"/>
            </a:pPr>
            <a:r>
              <a:rPr b="1" i="0" lang="tr-TR" sz="1450" u="none" cap="none" strike="noStrike">
                <a:solidFill>
                  <a:srgbClr val="002060"/>
                </a:solidFill>
                <a:highlight>
                  <a:srgbClr val="FFFFFF"/>
                </a:highlight>
                <a:latin typeface="Arial"/>
                <a:ea typeface="Arial"/>
                <a:cs typeface="Arial"/>
                <a:sym typeface="Arial"/>
              </a:rPr>
              <a:t>DevOps</a:t>
            </a:r>
            <a:r>
              <a:rPr b="0" i="0" lang="tr-TR" sz="1450" u="none" cap="none" strike="noStrike">
                <a:solidFill>
                  <a:srgbClr val="002060"/>
                </a:solidFill>
                <a:highlight>
                  <a:srgbClr val="FFFFFF"/>
                </a:highlight>
                <a:latin typeface="Arial"/>
                <a:ea typeface="Arial"/>
                <a:cs typeface="Arial"/>
                <a:sym typeface="Arial"/>
              </a:rPr>
              <a:t> is an evolution from the Agile Model of software development</a:t>
            </a:r>
            <a:endParaRPr b="0" i="0" sz="1450" u="none" cap="none" strike="noStrike">
              <a:solidFill>
                <a:srgbClr val="002060"/>
              </a:solidFill>
              <a:highlight>
                <a:srgbClr val="FFFFFF"/>
              </a:highlight>
              <a:latin typeface="Arial"/>
              <a:ea typeface="Arial"/>
              <a:cs typeface="Arial"/>
              <a:sym typeface="Arial"/>
            </a:endParaRPr>
          </a:p>
          <a:p>
            <a:pPr indent="-320675" lvl="0" marL="457200" marR="0" rtl="0" algn="l">
              <a:lnSpc>
                <a:spcPct val="115000"/>
              </a:lnSpc>
              <a:spcBef>
                <a:spcPts val="0"/>
              </a:spcBef>
              <a:spcAft>
                <a:spcPts val="0"/>
              </a:spcAft>
              <a:buClr>
                <a:srgbClr val="002060"/>
              </a:buClr>
              <a:buSzPts val="1450"/>
              <a:buFont typeface="Arial"/>
              <a:buChar char="●"/>
            </a:pPr>
            <a:r>
              <a:rPr b="0" i="0" lang="tr-TR" sz="1450" u="none" cap="none" strike="noStrike">
                <a:solidFill>
                  <a:srgbClr val="002060"/>
                </a:solidFill>
                <a:highlight>
                  <a:srgbClr val="FFFFFF"/>
                </a:highlight>
                <a:latin typeface="Arial"/>
                <a:ea typeface="Arial"/>
                <a:cs typeface="Arial"/>
                <a:sym typeface="Arial"/>
              </a:rPr>
              <a:t>DevOps addressed the gap between Developers and Operations</a:t>
            </a:r>
            <a:endParaRPr b="0" i="0" sz="1400" u="none" cap="none" strike="noStrike">
              <a:solidFill>
                <a:srgbClr val="000000"/>
              </a:solidFill>
              <a:latin typeface="Arial"/>
              <a:ea typeface="Arial"/>
              <a:cs typeface="Arial"/>
              <a:sym typeface="Arial"/>
            </a:endParaRPr>
          </a:p>
          <a:p>
            <a:pPr indent="-320675" lvl="0" marL="457200" marR="0" rtl="0" algn="l">
              <a:lnSpc>
                <a:spcPct val="115000"/>
              </a:lnSpc>
              <a:spcBef>
                <a:spcPts val="0"/>
              </a:spcBef>
              <a:spcAft>
                <a:spcPts val="0"/>
              </a:spcAft>
              <a:buClr>
                <a:srgbClr val="002060"/>
              </a:buClr>
              <a:buSzPts val="1450"/>
              <a:buFont typeface="Arial"/>
              <a:buChar char="●"/>
            </a:pPr>
            <a:r>
              <a:rPr b="0" i="0" lang="tr-TR" sz="1450" u="none" cap="none" strike="noStrike">
                <a:solidFill>
                  <a:srgbClr val="002060"/>
                </a:solidFill>
                <a:highlight>
                  <a:srgbClr val="FFFFFF"/>
                </a:highlight>
                <a:latin typeface="Arial"/>
                <a:ea typeface="Arial"/>
                <a:cs typeface="Arial"/>
                <a:sym typeface="Arial"/>
              </a:rPr>
              <a:t>The development team will submit the application to the operations team for implementation</a:t>
            </a:r>
            <a:endParaRPr b="0" i="0" sz="1450" u="none" cap="none" strike="noStrike">
              <a:solidFill>
                <a:srgbClr val="002060"/>
              </a:solidFill>
              <a:highlight>
                <a:srgbClr val="FFFFFF"/>
              </a:highlight>
              <a:latin typeface="Arial"/>
              <a:ea typeface="Arial"/>
              <a:cs typeface="Arial"/>
              <a:sym typeface="Arial"/>
            </a:endParaRPr>
          </a:p>
          <a:p>
            <a:pPr indent="-320675" lvl="0" marL="457200" marR="0" rtl="0" algn="l">
              <a:lnSpc>
                <a:spcPct val="115000"/>
              </a:lnSpc>
              <a:spcBef>
                <a:spcPts val="0"/>
              </a:spcBef>
              <a:spcAft>
                <a:spcPts val="0"/>
              </a:spcAft>
              <a:buClr>
                <a:srgbClr val="002060"/>
              </a:buClr>
              <a:buSzPts val="1450"/>
              <a:buFont typeface="Arial"/>
              <a:buChar char="●"/>
            </a:pPr>
            <a:r>
              <a:rPr b="0" i="0" lang="tr-TR" sz="1450" u="none" cap="none" strike="noStrike">
                <a:solidFill>
                  <a:srgbClr val="002060"/>
                </a:solidFill>
                <a:highlight>
                  <a:srgbClr val="FFFFFF"/>
                </a:highlight>
                <a:latin typeface="Arial"/>
                <a:ea typeface="Arial"/>
                <a:cs typeface="Arial"/>
                <a:sym typeface="Arial"/>
              </a:rPr>
              <a:t>The operations team will monitor the application and provide relevant feedback to developers</a:t>
            </a:r>
            <a:endParaRPr b="0" i="0" sz="1450" u="none" cap="none" strike="noStrike">
              <a:solidFill>
                <a:srgbClr val="002060"/>
              </a:solidFill>
              <a:highlight>
                <a:srgbClr val="FFFFFF"/>
              </a:highlight>
              <a:latin typeface="Arial"/>
              <a:ea typeface="Arial"/>
              <a:cs typeface="Arial"/>
              <a:sym typeface="Arial"/>
            </a:endParaRPr>
          </a:p>
        </p:txBody>
      </p:sp>
      <p:pic>
        <p:nvPicPr>
          <p:cNvPr id="695" name="Google Shape;695;p58"/>
          <p:cNvPicPr preferRelativeResize="0"/>
          <p:nvPr/>
        </p:nvPicPr>
        <p:blipFill rotWithShape="1">
          <a:blip r:embed="rId3">
            <a:alphaModFix/>
          </a:blip>
          <a:srcRect b="29724" l="8452" r="9639" t="31736"/>
          <a:stretch/>
        </p:blipFill>
        <p:spPr>
          <a:xfrm>
            <a:off x="384902" y="1124783"/>
            <a:ext cx="8040915" cy="2127103"/>
          </a:xfrm>
          <a:prstGeom prst="rect">
            <a:avLst/>
          </a:prstGeom>
          <a:noFill/>
          <a:ln>
            <a:noFill/>
          </a:ln>
        </p:spPr>
      </p:pic>
      <p:pic>
        <p:nvPicPr>
          <p:cNvPr id="696" name="Google Shape;696;p58"/>
          <p:cNvPicPr preferRelativeResize="0"/>
          <p:nvPr/>
        </p:nvPicPr>
        <p:blipFill rotWithShape="1">
          <a:blip r:embed="rId4">
            <a:alphaModFix/>
          </a:blip>
          <a:srcRect b="54798" l="53691" r="22022" t="31526"/>
          <a:stretch/>
        </p:blipFill>
        <p:spPr>
          <a:xfrm>
            <a:off x="4635785" y="766745"/>
            <a:ext cx="2565546" cy="812216"/>
          </a:xfrm>
          <a:prstGeom prst="rect">
            <a:avLst/>
          </a:prstGeom>
          <a:noFill/>
          <a:ln>
            <a:noFill/>
          </a:ln>
        </p:spPr>
      </p:pic>
      <p:sp>
        <p:nvSpPr>
          <p:cNvPr id="697" name="Google Shape;697;p58"/>
          <p:cNvSpPr txBox="1"/>
          <p:nvPr/>
        </p:nvSpPr>
        <p:spPr>
          <a:xfrm>
            <a:off x="453976" y="2415100"/>
            <a:ext cx="1290600" cy="8121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Arial"/>
                <a:ea typeface="Arial"/>
                <a:cs typeface="Arial"/>
                <a:sym typeface="Arial"/>
              </a:rPr>
              <a:t>Requirements</a:t>
            </a:r>
            <a:endParaRPr b="0" i="0" sz="1400" u="none" cap="none" strike="noStrike">
              <a:solidFill>
                <a:srgbClr val="FFFFFF"/>
              </a:solidFill>
              <a:latin typeface="Arial"/>
              <a:ea typeface="Arial"/>
              <a:cs typeface="Arial"/>
              <a:sym typeface="Arial"/>
            </a:endParaRPr>
          </a:p>
        </p:txBody>
      </p:sp>
      <p:pic>
        <p:nvPicPr>
          <p:cNvPr id="698" name="Google Shape;698;p58"/>
          <p:cNvPicPr preferRelativeResize="0"/>
          <p:nvPr/>
        </p:nvPicPr>
        <p:blipFill rotWithShape="1">
          <a:blip r:embed="rId5">
            <a:alphaModFix/>
          </a:blip>
          <a:srcRect b="38857" l="53731" r="22856" t="45018"/>
          <a:stretch/>
        </p:blipFill>
        <p:spPr>
          <a:xfrm>
            <a:off x="4722299" y="2275418"/>
            <a:ext cx="2420975" cy="937384"/>
          </a:xfrm>
          <a:prstGeom prst="rect">
            <a:avLst/>
          </a:prstGeom>
          <a:noFill/>
          <a:ln>
            <a:noFill/>
          </a:ln>
        </p:spPr>
      </p:pic>
      <p:sp>
        <p:nvSpPr>
          <p:cNvPr id="699" name="Google Shape;699;p58"/>
          <p:cNvSpPr txBox="1"/>
          <p:nvPr/>
        </p:nvSpPr>
        <p:spPr>
          <a:xfrm>
            <a:off x="3490201" y="2402037"/>
            <a:ext cx="1290600" cy="8121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Arial"/>
                <a:ea typeface="Arial"/>
                <a:cs typeface="Arial"/>
                <a:sym typeface="Arial"/>
              </a:rPr>
              <a:t>Development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Arial"/>
                <a:ea typeface="Arial"/>
                <a:cs typeface="Arial"/>
                <a:sym typeface="Arial"/>
              </a:rPr>
              <a:t>Testing</a:t>
            </a:r>
            <a:endParaRPr b="0" i="0" sz="1400" u="none" cap="none" strike="noStrike">
              <a:solidFill>
                <a:srgbClr val="FFFFFF"/>
              </a:solidFill>
              <a:latin typeface="Arial"/>
              <a:ea typeface="Arial"/>
              <a:cs typeface="Arial"/>
              <a:sym typeface="Arial"/>
            </a:endParaRPr>
          </a:p>
        </p:txBody>
      </p:sp>
      <p:sp>
        <p:nvSpPr>
          <p:cNvPr id="700" name="Google Shape;700;p58"/>
          <p:cNvSpPr txBox="1"/>
          <p:nvPr/>
        </p:nvSpPr>
        <p:spPr>
          <a:xfrm>
            <a:off x="7184570" y="2378155"/>
            <a:ext cx="1232700" cy="8121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Arial"/>
                <a:ea typeface="Arial"/>
                <a:cs typeface="Arial"/>
                <a:sym typeface="Arial"/>
              </a:rPr>
              <a:t>Operations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Arial"/>
                <a:ea typeface="Arial"/>
                <a:cs typeface="Arial"/>
                <a:sym typeface="Arial"/>
              </a:rPr>
              <a:t>Infrastructure</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9"/>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06" name="Google Shape;706;p59"/>
          <p:cNvSpPr txBox="1"/>
          <p:nvPr>
            <p:ph type="title"/>
          </p:nvPr>
        </p:nvSpPr>
        <p:spPr>
          <a:xfrm>
            <a:off x="2461575" y="2208200"/>
            <a:ext cx="5061000" cy="4647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2400">
                <a:solidFill>
                  <a:srgbClr val="0A3534"/>
                </a:solidFill>
                <a:latin typeface="Proxima Nova Semibold"/>
                <a:ea typeface="Proxima Nova Semibold"/>
                <a:cs typeface="Proxima Nova Semibold"/>
                <a:sym typeface="Proxima Nova Semibold"/>
              </a:rPr>
              <a:t>What are the DevOps phases?</a:t>
            </a:r>
            <a:endParaRPr sz="2400">
              <a:solidFill>
                <a:srgbClr val="0A3534"/>
              </a:solidFill>
              <a:latin typeface="Proxima Nova Semibold"/>
              <a:ea typeface="Proxima Nova Semibold"/>
              <a:cs typeface="Proxima Nova Semibold"/>
              <a:sym typeface="Proxima Nova Semibold"/>
            </a:endParaRPr>
          </a:p>
        </p:txBody>
      </p:sp>
      <p:pic>
        <p:nvPicPr>
          <p:cNvPr id="707" name="Google Shape;707;p59">
            <a:hlinkClick r:id="rId3"/>
          </p:cNvPr>
          <p:cNvPicPr preferRelativeResize="0"/>
          <p:nvPr/>
        </p:nvPicPr>
        <p:blipFill rotWithShape="1">
          <a:blip r:embed="rId4">
            <a:alphaModFix/>
          </a:blip>
          <a:srcRect b="0" l="0" r="0" t="0"/>
          <a:stretch/>
        </p:blipFill>
        <p:spPr>
          <a:xfrm>
            <a:off x="0" y="4429125"/>
            <a:ext cx="9144000" cy="714375"/>
          </a:xfrm>
          <a:prstGeom prst="rect">
            <a:avLst/>
          </a:prstGeom>
          <a:noFill/>
          <a:ln>
            <a:noFill/>
          </a:ln>
        </p:spPr>
      </p:pic>
      <p:sp>
        <p:nvSpPr>
          <p:cNvPr id="708" name="Google Shape;708;p5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59"/>
          <p:cNvPicPr preferRelativeResize="0"/>
          <p:nvPr/>
        </p:nvPicPr>
        <p:blipFill rotWithShape="1">
          <a:blip r:embed="rId6">
            <a:alphaModFix/>
          </a:blip>
          <a:srcRect b="22508" l="0" r="0" t="12941"/>
          <a:stretch/>
        </p:blipFill>
        <p:spPr>
          <a:xfrm>
            <a:off x="2962150" y="2816725"/>
            <a:ext cx="3219700" cy="1620975"/>
          </a:xfrm>
          <a:prstGeom prst="rect">
            <a:avLst/>
          </a:prstGeom>
          <a:noFill/>
          <a:ln>
            <a:noFill/>
          </a:ln>
        </p:spPr>
      </p:pic>
      <p:pic>
        <p:nvPicPr>
          <p:cNvPr id="710" name="Google Shape;710;p59"/>
          <p:cNvPicPr preferRelativeResize="0"/>
          <p:nvPr/>
        </p:nvPicPr>
        <p:blipFill rotWithShape="1">
          <a:blip r:embed="rId7">
            <a:alphaModFix/>
          </a:blip>
          <a:srcRect b="0" l="0" r="0" t="0"/>
          <a:stretch/>
        </p:blipFill>
        <p:spPr>
          <a:xfrm>
            <a:off x="3846975" y="30375"/>
            <a:ext cx="1297650" cy="2011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0"/>
          <p:cNvSpPr txBox="1"/>
          <p:nvPr>
            <p:ph type="ctrTitle"/>
          </p:nvPr>
        </p:nvSpPr>
        <p:spPr>
          <a:xfrm>
            <a:off x="1085850" y="1991850"/>
            <a:ext cx="4676700" cy="1159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DevOps Phases</a:t>
            </a:r>
            <a:endParaRPr sz="3600">
              <a:solidFill>
                <a:srgbClr val="741B47"/>
              </a:solidFill>
              <a:latin typeface="Raleway Medium"/>
              <a:ea typeface="Raleway Medium"/>
              <a:cs typeface="Raleway Medium"/>
              <a:sym typeface="Raleway Medium"/>
            </a:endParaRPr>
          </a:p>
        </p:txBody>
      </p:sp>
      <p:sp>
        <p:nvSpPr>
          <p:cNvPr id="716" name="Google Shape;716;p6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pic>
        <p:nvPicPr>
          <p:cNvPr id="717" name="Google Shape;717;p60"/>
          <p:cNvPicPr preferRelativeResize="0"/>
          <p:nvPr/>
        </p:nvPicPr>
        <p:blipFill rotWithShape="1">
          <a:blip r:embed="rId3">
            <a:alphaModFix/>
          </a:blip>
          <a:srcRect b="0" l="0" r="0" t="0"/>
          <a:stretch/>
        </p:blipFill>
        <p:spPr>
          <a:xfrm>
            <a:off x="5042700" y="1376150"/>
            <a:ext cx="3729776" cy="2455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23" name="Google Shape;723;p6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pic>
        <p:nvPicPr>
          <p:cNvPr id="724" name="Google Shape;724;p61"/>
          <p:cNvPicPr preferRelativeResize="0"/>
          <p:nvPr/>
        </p:nvPicPr>
        <p:blipFill rotWithShape="1">
          <a:blip r:embed="rId3">
            <a:alphaModFix/>
          </a:blip>
          <a:srcRect b="0" l="0" r="0" t="0"/>
          <a:stretch/>
        </p:blipFill>
        <p:spPr>
          <a:xfrm>
            <a:off x="980975" y="800200"/>
            <a:ext cx="7473701" cy="38462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30" name="Google Shape;730;p6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pic>
        <p:nvPicPr>
          <p:cNvPr id="731" name="Google Shape;731;p62"/>
          <p:cNvPicPr preferRelativeResize="0"/>
          <p:nvPr/>
        </p:nvPicPr>
        <p:blipFill rotWithShape="1">
          <a:blip r:embed="rId3">
            <a:alphaModFix/>
          </a:blip>
          <a:srcRect b="50001" l="0" r="30478" t="5336"/>
          <a:stretch/>
        </p:blipFill>
        <p:spPr>
          <a:xfrm>
            <a:off x="533875" y="995100"/>
            <a:ext cx="7650484" cy="3295450"/>
          </a:xfrm>
          <a:prstGeom prst="rect">
            <a:avLst/>
          </a:prstGeom>
          <a:noFill/>
          <a:ln>
            <a:noFill/>
          </a:ln>
        </p:spPr>
      </p:pic>
      <p:sp>
        <p:nvSpPr>
          <p:cNvPr id="732" name="Google Shape;732;p62"/>
          <p:cNvSpPr txBox="1"/>
          <p:nvPr/>
        </p:nvSpPr>
        <p:spPr>
          <a:xfrm>
            <a:off x="4440105" y="2380306"/>
            <a:ext cx="3646800" cy="14790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Business owners and software development team discuss project goals and create a plan</a:t>
            </a:r>
            <a:endParaRPr b="0" i="0" sz="1600" u="none" cap="none" strike="noStrike">
              <a:solidFill>
                <a:srgbClr val="FFFFFF"/>
              </a:solidFill>
              <a:latin typeface="Arial"/>
              <a:ea typeface="Arial"/>
              <a:cs typeface="Arial"/>
              <a:sym typeface="Arial"/>
            </a:endParaRPr>
          </a:p>
        </p:txBody>
      </p:sp>
      <p:sp>
        <p:nvSpPr>
          <p:cNvPr id="733" name="Google Shape;733;p62"/>
          <p:cNvSpPr txBox="1"/>
          <p:nvPr/>
        </p:nvSpPr>
        <p:spPr>
          <a:xfrm>
            <a:off x="4130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PLAN PHASE</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39" name="Google Shape;439;p36"/>
          <p:cNvSpPr txBox="1"/>
          <p:nvPr>
            <p:ph idx="4294967295" type="title"/>
          </p:nvPr>
        </p:nvSpPr>
        <p:spPr>
          <a:xfrm>
            <a:off x="674400" y="215225"/>
            <a:ext cx="7847700" cy="547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t>BEFORE (in-class session)</a:t>
            </a:r>
            <a:endParaRPr/>
          </a:p>
        </p:txBody>
      </p:sp>
      <p:sp>
        <p:nvSpPr>
          <p:cNvPr id="440" name="Google Shape;440;p36"/>
          <p:cNvSpPr txBox="1"/>
          <p:nvPr>
            <p:ph idx="4294967295" type="body"/>
          </p:nvPr>
        </p:nvSpPr>
        <p:spPr>
          <a:xfrm>
            <a:off x="1785100" y="1274575"/>
            <a:ext cx="5914200" cy="13521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600"/>
              </a:spcBef>
              <a:spcAft>
                <a:spcPts val="0"/>
              </a:spcAft>
              <a:buSzPts val="1800"/>
              <a:buNone/>
            </a:pPr>
            <a:r>
              <a:rPr b="1" lang="tr-TR" sz="2800">
                <a:latin typeface="Barlow"/>
                <a:ea typeface="Barlow"/>
                <a:cs typeface="Barlow"/>
                <a:sym typeface="Barlow"/>
              </a:rPr>
              <a:t>What do you know about DevOps.</a:t>
            </a:r>
            <a:endParaRPr b="1" sz="2800">
              <a:latin typeface="Barlow"/>
              <a:ea typeface="Barlow"/>
              <a:cs typeface="Barlow"/>
              <a:sym typeface="Barlow"/>
            </a:endParaRPr>
          </a:p>
          <a:p>
            <a:pPr indent="0" lvl="0" marL="0" rtl="0" algn="ctr">
              <a:lnSpc>
                <a:spcPct val="110000"/>
              </a:lnSpc>
              <a:spcBef>
                <a:spcPts val="600"/>
              </a:spcBef>
              <a:spcAft>
                <a:spcPts val="0"/>
              </a:spcAft>
              <a:buSzPts val="1800"/>
              <a:buNone/>
            </a:pPr>
            <a:r>
              <a:t/>
            </a:r>
            <a:endParaRPr b="1" sz="1800">
              <a:latin typeface="Barlow"/>
              <a:ea typeface="Barlow"/>
              <a:cs typeface="Barlow"/>
              <a:sym typeface="Barlow"/>
            </a:endParaRPr>
          </a:p>
          <a:p>
            <a:pPr indent="0" lvl="0" marL="0" rtl="0" algn="ctr">
              <a:lnSpc>
                <a:spcPct val="110000"/>
              </a:lnSpc>
              <a:spcBef>
                <a:spcPts val="600"/>
              </a:spcBef>
              <a:spcAft>
                <a:spcPts val="0"/>
              </a:spcAft>
              <a:buSzPts val="1800"/>
              <a:buNone/>
            </a:pPr>
            <a:r>
              <a:rPr b="1" lang="tr-TR" sz="1800">
                <a:latin typeface="Barlow"/>
                <a:ea typeface="Barlow"/>
                <a:cs typeface="Barlow"/>
                <a:sym typeface="Barlow"/>
              </a:rPr>
              <a:t>(Please write shortly on PEAR DECK slide)</a:t>
            </a:r>
            <a:endParaRPr b="1" sz="1800">
              <a:latin typeface="Barlow"/>
              <a:ea typeface="Barlow"/>
              <a:cs typeface="Barlow"/>
              <a:sym typeface="Barlow"/>
            </a:endParaRPr>
          </a:p>
        </p:txBody>
      </p:sp>
      <p:pic>
        <p:nvPicPr>
          <p:cNvPr id="441" name="Google Shape;441;p36">
            <a:hlinkClick r:id="rId3"/>
          </p:cNvPr>
          <p:cNvPicPr preferRelativeResize="0"/>
          <p:nvPr/>
        </p:nvPicPr>
        <p:blipFill rotWithShape="1">
          <a:blip r:embed="rId4">
            <a:alphaModFix/>
          </a:blip>
          <a:srcRect b="0" l="0" r="0" t="0"/>
          <a:stretch/>
        </p:blipFill>
        <p:spPr>
          <a:xfrm>
            <a:off x="0" y="4429125"/>
            <a:ext cx="9144000" cy="714375"/>
          </a:xfrm>
          <a:prstGeom prst="rect">
            <a:avLst/>
          </a:prstGeom>
          <a:noFill/>
          <a:ln>
            <a:noFill/>
          </a:ln>
        </p:spPr>
      </p:pic>
      <p:sp>
        <p:nvSpPr>
          <p:cNvPr id="442" name="Google Shape;442;p36">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36"/>
          <p:cNvPicPr preferRelativeResize="0"/>
          <p:nvPr/>
        </p:nvPicPr>
        <p:blipFill rotWithShape="1">
          <a:blip r:embed="rId6">
            <a:alphaModFix/>
          </a:blip>
          <a:srcRect b="0" l="0" r="0" t="0"/>
          <a:stretch/>
        </p:blipFill>
        <p:spPr>
          <a:xfrm>
            <a:off x="2827675" y="2553900"/>
            <a:ext cx="3524250" cy="2171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p63"/>
          <p:cNvPicPr preferRelativeResize="0"/>
          <p:nvPr/>
        </p:nvPicPr>
        <p:blipFill rotWithShape="1">
          <a:blip r:embed="rId3">
            <a:alphaModFix/>
          </a:blip>
          <a:srcRect b="50001" l="1425" r="5412" t="3353"/>
          <a:stretch/>
        </p:blipFill>
        <p:spPr>
          <a:xfrm>
            <a:off x="208154" y="1458601"/>
            <a:ext cx="8518396" cy="2397951"/>
          </a:xfrm>
          <a:prstGeom prst="rect">
            <a:avLst/>
          </a:prstGeom>
          <a:noFill/>
          <a:ln>
            <a:noFill/>
          </a:ln>
        </p:spPr>
      </p:pic>
      <p:sp>
        <p:nvSpPr>
          <p:cNvPr id="739" name="Google Shape;739;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40" name="Google Shape;740;p6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41" name="Google Shape;741;p63"/>
          <p:cNvSpPr txBox="1"/>
          <p:nvPr/>
        </p:nvSpPr>
        <p:spPr>
          <a:xfrm>
            <a:off x="5375174" y="2636982"/>
            <a:ext cx="3030300" cy="10887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Programmers then design and code the application and use tools like </a:t>
            </a:r>
            <a:r>
              <a:rPr b="1" i="0" lang="tr-TR" sz="1600" u="none" cap="none" strike="noStrike">
                <a:solidFill>
                  <a:srgbClr val="FFFFFF"/>
                </a:solidFill>
                <a:latin typeface="Arial"/>
                <a:ea typeface="Arial"/>
                <a:cs typeface="Arial"/>
                <a:sym typeface="Arial"/>
              </a:rPr>
              <a:t>Git</a:t>
            </a:r>
            <a:r>
              <a:rPr b="0" i="0" lang="tr-TR" sz="1600" u="none" cap="none" strike="noStrike">
                <a:solidFill>
                  <a:srgbClr val="FFFFFF"/>
                </a:solidFill>
                <a:latin typeface="Arial"/>
                <a:ea typeface="Arial"/>
                <a:cs typeface="Arial"/>
                <a:sym typeface="Arial"/>
              </a:rPr>
              <a:t> to store application code</a:t>
            </a:r>
            <a:endParaRPr b="0" i="0" sz="1600" u="none" cap="none" strike="noStrike">
              <a:solidFill>
                <a:srgbClr val="FFFFFF"/>
              </a:solidFill>
              <a:latin typeface="Arial"/>
              <a:ea typeface="Arial"/>
              <a:cs typeface="Arial"/>
              <a:sym typeface="Arial"/>
            </a:endParaRPr>
          </a:p>
        </p:txBody>
      </p:sp>
      <p:sp>
        <p:nvSpPr>
          <p:cNvPr id="742" name="Google Shape;742;p63"/>
          <p:cNvSpPr txBox="1"/>
          <p:nvPr/>
        </p:nvSpPr>
        <p:spPr>
          <a:xfrm>
            <a:off x="4130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CODE PHASE</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64"/>
          <p:cNvPicPr preferRelativeResize="0"/>
          <p:nvPr/>
        </p:nvPicPr>
        <p:blipFill rotWithShape="1">
          <a:blip r:embed="rId3">
            <a:alphaModFix/>
          </a:blip>
          <a:srcRect b="44924" l="0" r="0" t="-8728"/>
          <a:stretch/>
        </p:blipFill>
        <p:spPr>
          <a:xfrm>
            <a:off x="0" y="595080"/>
            <a:ext cx="9144001" cy="3280230"/>
          </a:xfrm>
          <a:prstGeom prst="rect">
            <a:avLst/>
          </a:prstGeom>
          <a:noFill/>
          <a:ln>
            <a:noFill/>
          </a:ln>
        </p:spPr>
      </p:pic>
      <p:sp>
        <p:nvSpPr>
          <p:cNvPr id="748" name="Google Shape;748;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49" name="Google Shape;749;p6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50" name="Google Shape;750;p64"/>
          <p:cNvSpPr txBox="1"/>
          <p:nvPr/>
        </p:nvSpPr>
        <p:spPr>
          <a:xfrm>
            <a:off x="4276939" y="2786603"/>
            <a:ext cx="3407700" cy="10887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Build tools like Maven and Gradle, take code from different repositories and combine them to build the complete application</a:t>
            </a:r>
            <a:endParaRPr b="0" i="0" sz="1600" u="none" cap="none" strike="noStrike">
              <a:solidFill>
                <a:srgbClr val="FFFFFF"/>
              </a:solidFill>
              <a:latin typeface="Arial"/>
              <a:ea typeface="Arial"/>
              <a:cs typeface="Arial"/>
              <a:sym typeface="Arial"/>
            </a:endParaRPr>
          </a:p>
        </p:txBody>
      </p:sp>
      <p:sp>
        <p:nvSpPr>
          <p:cNvPr id="751" name="Google Shape;751;p64"/>
          <p:cNvSpPr txBox="1"/>
          <p:nvPr/>
        </p:nvSpPr>
        <p:spPr>
          <a:xfrm>
            <a:off x="4130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BUILD PHASE</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57" name="Google Shape;757;p6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pic>
        <p:nvPicPr>
          <p:cNvPr id="758" name="Google Shape;758;p65"/>
          <p:cNvPicPr preferRelativeResize="0"/>
          <p:nvPr/>
        </p:nvPicPr>
        <p:blipFill rotWithShape="1">
          <a:blip r:embed="rId3">
            <a:alphaModFix/>
          </a:blip>
          <a:srcRect b="0" l="0" r="0" t="0"/>
          <a:stretch/>
        </p:blipFill>
        <p:spPr>
          <a:xfrm>
            <a:off x="1066150" y="800200"/>
            <a:ext cx="6624350" cy="372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6"/>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64" name="Google Shape;764;p6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pic>
        <p:nvPicPr>
          <p:cNvPr id="765" name="Google Shape;765;p66"/>
          <p:cNvPicPr preferRelativeResize="0"/>
          <p:nvPr/>
        </p:nvPicPr>
        <p:blipFill rotWithShape="1">
          <a:blip r:embed="rId3">
            <a:alphaModFix/>
          </a:blip>
          <a:srcRect b="0" l="0" r="0" t="0"/>
          <a:stretch/>
        </p:blipFill>
        <p:spPr>
          <a:xfrm>
            <a:off x="815600" y="724000"/>
            <a:ext cx="7561713" cy="400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67"/>
          <p:cNvPicPr preferRelativeResize="0"/>
          <p:nvPr/>
        </p:nvPicPr>
        <p:blipFill rotWithShape="1">
          <a:blip r:embed="rId3">
            <a:alphaModFix/>
          </a:blip>
          <a:srcRect b="18991" l="2224" r="1898" t="5342"/>
          <a:stretch/>
        </p:blipFill>
        <p:spPr>
          <a:xfrm>
            <a:off x="203200" y="1001484"/>
            <a:ext cx="8766629" cy="3889830"/>
          </a:xfrm>
          <a:prstGeom prst="rect">
            <a:avLst/>
          </a:prstGeom>
          <a:noFill/>
          <a:ln>
            <a:noFill/>
          </a:ln>
        </p:spPr>
      </p:pic>
      <p:sp>
        <p:nvSpPr>
          <p:cNvPr id="771" name="Google Shape;771;p6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72" name="Google Shape;772;p6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73" name="Google Shape;773;p67"/>
          <p:cNvSpPr txBox="1"/>
          <p:nvPr/>
        </p:nvSpPr>
        <p:spPr>
          <a:xfrm>
            <a:off x="4827592" y="3737427"/>
            <a:ext cx="2972400" cy="10887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Application is tested using automation testing tools like Selenium and Junit to ensure software quality</a:t>
            </a:r>
            <a:endParaRPr b="0" i="0" sz="1600" u="none" cap="none" strike="noStrike">
              <a:solidFill>
                <a:srgbClr val="FFFFFF"/>
              </a:solidFill>
              <a:latin typeface="Arial"/>
              <a:ea typeface="Arial"/>
              <a:cs typeface="Arial"/>
              <a:sym typeface="Arial"/>
            </a:endParaRPr>
          </a:p>
        </p:txBody>
      </p:sp>
      <p:sp>
        <p:nvSpPr>
          <p:cNvPr id="774" name="Google Shape;774;p67"/>
          <p:cNvSpPr txBox="1"/>
          <p:nvPr/>
        </p:nvSpPr>
        <p:spPr>
          <a:xfrm>
            <a:off x="4130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TEST PHASE</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68"/>
          <p:cNvPicPr preferRelativeResize="0"/>
          <p:nvPr/>
        </p:nvPicPr>
        <p:blipFill rotWithShape="1">
          <a:blip r:embed="rId3">
            <a:alphaModFix/>
          </a:blip>
          <a:srcRect b="23234" l="2536" r="1750" t="3353"/>
          <a:stretch/>
        </p:blipFill>
        <p:spPr>
          <a:xfrm>
            <a:off x="232228" y="1041026"/>
            <a:ext cx="8752116" cy="3774086"/>
          </a:xfrm>
          <a:prstGeom prst="rect">
            <a:avLst/>
          </a:prstGeom>
          <a:noFill/>
          <a:ln>
            <a:noFill/>
          </a:ln>
        </p:spPr>
      </p:pic>
      <p:sp>
        <p:nvSpPr>
          <p:cNvPr id="780" name="Google Shape;780;p6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81" name="Google Shape;781;p6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82" name="Google Shape;782;p68"/>
          <p:cNvSpPr txBox="1"/>
          <p:nvPr/>
        </p:nvSpPr>
        <p:spPr>
          <a:xfrm>
            <a:off x="3381828" y="3706281"/>
            <a:ext cx="2691000" cy="10887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When testing is complete, new features are integrated automatically to the already existing codebase</a:t>
            </a:r>
            <a:endParaRPr b="0" i="0" sz="1600" u="none" cap="none" strike="noStrike">
              <a:solidFill>
                <a:srgbClr val="FFFFFF"/>
              </a:solidFill>
              <a:latin typeface="Arial"/>
              <a:ea typeface="Arial"/>
              <a:cs typeface="Arial"/>
              <a:sym typeface="Arial"/>
            </a:endParaRPr>
          </a:p>
        </p:txBody>
      </p:sp>
      <p:sp>
        <p:nvSpPr>
          <p:cNvPr id="783" name="Google Shape;783;p68"/>
          <p:cNvSpPr txBox="1"/>
          <p:nvPr/>
        </p:nvSpPr>
        <p:spPr>
          <a:xfrm>
            <a:off x="4130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INTEGRATE PHASE</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69"/>
          <p:cNvPicPr preferRelativeResize="0"/>
          <p:nvPr/>
        </p:nvPicPr>
        <p:blipFill rotWithShape="1">
          <a:blip r:embed="rId3">
            <a:alphaModFix/>
          </a:blip>
          <a:srcRect b="16193" l="1749" r="1584" t="3362"/>
          <a:stretch/>
        </p:blipFill>
        <p:spPr>
          <a:xfrm>
            <a:off x="159650" y="681800"/>
            <a:ext cx="8839202" cy="4135674"/>
          </a:xfrm>
          <a:prstGeom prst="rect">
            <a:avLst/>
          </a:prstGeom>
          <a:noFill/>
          <a:ln>
            <a:noFill/>
          </a:ln>
        </p:spPr>
      </p:pic>
      <p:sp>
        <p:nvSpPr>
          <p:cNvPr id="789" name="Google Shape;789;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90" name="Google Shape;790;p6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91" name="Google Shape;791;p69"/>
          <p:cNvSpPr txBox="1"/>
          <p:nvPr/>
        </p:nvSpPr>
        <p:spPr>
          <a:xfrm>
            <a:off x="1524788" y="3728775"/>
            <a:ext cx="2691000" cy="10887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Application is packaged after release and deployed from development server to production server</a:t>
            </a:r>
            <a:endParaRPr b="0" i="0" sz="1600" u="none" cap="none" strike="noStrike">
              <a:solidFill>
                <a:srgbClr val="FFFFFF"/>
              </a:solidFill>
              <a:latin typeface="Arial"/>
              <a:ea typeface="Arial"/>
              <a:cs typeface="Arial"/>
              <a:sym typeface="Arial"/>
            </a:endParaRPr>
          </a:p>
        </p:txBody>
      </p:sp>
      <p:sp>
        <p:nvSpPr>
          <p:cNvPr id="792" name="Google Shape;792;p69"/>
          <p:cNvSpPr txBox="1"/>
          <p:nvPr/>
        </p:nvSpPr>
        <p:spPr>
          <a:xfrm>
            <a:off x="4130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DEPLOY PHASE</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70"/>
          <p:cNvPicPr preferRelativeResize="0"/>
          <p:nvPr/>
        </p:nvPicPr>
        <p:blipFill rotWithShape="1">
          <a:blip r:embed="rId3">
            <a:alphaModFix/>
          </a:blip>
          <a:srcRect b="9827" l="2218" r="1747" t="3358"/>
          <a:stretch/>
        </p:blipFill>
        <p:spPr>
          <a:xfrm>
            <a:off x="203200" y="449565"/>
            <a:ext cx="8781143" cy="4187186"/>
          </a:xfrm>
          <a:prstGeom prst="rect">
            <a:avLst/>
          </a:prstGeom>
          <a:noFill/>
          <a:ln>
            <a:noFill/>
          </a:ln>
        </p:spPr>
      </p:pic>
      <p:sp>
        <p:nvSpPr>
          <p:cNvPr id="798" name="Google Shape;798;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99" name="Google Shape;799;p7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800" name="Google Shape;800;p70"/>
          <p:cNvSpPr txBox="1"/>
          <p:nvPr/>
        </p:nvSpPr>
        <p:spPr>
          <a:xfrm>
            <a:off x="3738827" y="3668017"/>
            <a:ext cx="4185900" cy="10887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Once the software is deployed,</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the operations team perform activities such as configuring servers and provisioning them with the required resources</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71"/>
          <p:cNvPicPr preferRelativeResize="0"/>
          <p:nvPr/>
        </p:nvPicPr>
        <p:blipFill rotWithShape="1">
          <a:blip r:embed="rId3">
            <a:alphaModFix/>
          </a:blip>
          <a:srcRect b="9827" l="1586" r="410" t="3358"/>
          <a:stretch/>
        </p:blipFill>
        <p:spPr>
          <a:xfrm>
            <a:off x="145142" y="506750"/>
            <a:ext cx="8960782" cy="4289654"/>
          </a:xfrm>
          <a:prstGeom prst="rect">
            <a:avLst/>
          </a:prstGeom>
          <a:noFill/>
          <a:ln>
            <a:noFill/>
          </a:ln>
        </p:spPr>
      </p:pic>
      <p:sp>
        <p:nvSpPr>
          <p:cNvPr id="806" name="Google Shape;806;p7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07" name="Google Shape;807;p7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808" name="Google Shape;808;p71"/>
          <p:cNvSpPr txBox="1"/>
          <p:nvPr/>
        </p:nvSpPr>
        <p:spPr>
          <a:xfrm>
            <a:off x="5807204" y="3693317"/>
            <a:ext cx="3336900" cy="10887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Monitoring allows IT organization to identify specific issues of specific releases and understand the impact on end-users</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14" name="Google Shape;814;p7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 (Summary)</a:t>
            </a:r>
            <a:endParaRPr sz="3000">
              <a:solidFill>
                <a:srgbClr val="3F98CC"/>
              </a:solidFill>
            </a:endParaRPr>
          </a:p>
        </p:txBody>
      </p:sp>
      <p:pic>
        <p:nvPicPr>
          <p:cNvPr id="815" name="Google Shape;815;p72"/>
          <p:cNvPicPr preferRelativeResize="0"/>
          <p:nvPr/>
        </p:nvPicPr>
        <p:blipFill rotWithShape="1">
          <a:blip r:embed="rId3">
            <a:alphaModFix/>
          </a:blip>
          <a:srcRect b="7915" l="19047" r="22380" t="37493"/>
          <a:stretch/>
        </p:blipFill>
        <p:spPr>
          <a:xfrm>
            <a:off x="1538514" y="885001"/>
            <a:ext cx="6066969" cy="31791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49" name="Google Shape;449;p37"/>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450" name="Google Shape;450;p37"/>
          <p:cNvSpPr txBox="1"/>
          <p:nvPr>
            <p:ph idx="4294967295" type="subTitle"/>
          </p:nvPr>
        </p:nvSpPr>
        <p:spPr>
          <a:xfrm>
            <a:off x="824650" y="755375"/>
            <a:ext cx="7842300" cy="3883200"/>
          </a:xfrm>
          <a:prstGeom prst="rect">
            <a:avLst/>
          </a:prstGeom>
          <a:noFill/>
          <a:ln>
            <a:noFill/>
          </a:ln>
        </p:spPr>
        <p:txBody>
          <a:bodyPr anchorCtr="0" anchor="ctr" bIns="0" lIns="0" spcFirstLastPara="1" rIns="0" wrap="square" tIns="0">
            <a:noAutofit/>
          </a:bodyPr>
          <a:lstStyle/>
          <a:p>
            <a:pPr indent="-419100" lvl="0" marL="457200" marR="0" rtl="0" algn="l">
              <a:lnSpc>
                <a:spcPct val="110000"/>
              </a:lnSpc>
              <a:spcBef>
                <a:spcPts val="600"/>
              </a:spcBef>
              <a:spcAft>
                <a:spcPts val="0"/>
              </a:spcAft>
              <a:buClr>
                <a:srgbClr val="741B47"/>
              </a:buClr>
              <a:buSzPts val="3000"/>
              <a:buFont typeface="Raleway"/>
              <a:buChar char="▶"/>
            </a:pPr>
            <a:r>
              <a:rPr b="0" i="0" lang="tr-TR" sz="3000" u="none" cap="none" strike="noStrike">
                <a:solidFill>
                  <a:schemeClr val="dk1"/>
                </a:solidFill>
                <a:latin typeface="Raleway"/>
                <a:ea typeface="Raleway"/>
                <a:cs typeface="Raleway"/>
                <a:sym typeface="Raleway"/>
              </a:rPr>
              <a:t>What is DevOps?</a:t>
            </a:r>
            <a:endParaRPr b="0" i="0" sz="3000" u="none" cap="none" strike="noStrike">
              <a:solidFill>
                <a:schemeClr val="dk1"/>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b="0" i="0" lang="tr-TR" sz="3000" u="none" cap="none" strike="noStrike">
                <a:solidFill>
                  <a:schemeClr val="dk1"/>
                </a:solidFill>
                <a:latin typeface="Raleway"/>
                <a:ea typeface="Raleway"/>
                <a:cs typeface="Raleway"/>
                <a:sym typeface="Raleway"/>
              </a:rPr>
              <a:t>DevOps Model</a:t>
            </a:r>
            <a:endParaRPr b="0" i="0" sz="3000" u="none" cap="none" strike="noStrike">
              <a:solidFill>
                <a:schemeClr val="dk1"/>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b="0" i="0" lang="tr-TR" sz="3000" u="none" cap="none" strike="noStrike">
                <a:solidFill>
                  <a:schemeClr val="dk1"/>
                </a:solidFill>
                <a:latin typeface="Raleway"/>
                <a:ea typeface="Raleway"/>
                <a:cs typeface="Raleway"/>
                <a:sym typeface="Raleway"/>
              </a:rPr>
              <a:t>DevOps Phases</a:t>
            </a:r>
            <a:endParaRPr b="0" i="0" sz="3000" u="none" cap="none" strike="noStrike">
              <a:solidFill>
                <a:schemeClr val="dk1"/>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b="0" i="0" lang="tr-TR" sz="3000" u="none" cap="none" strike="noStrike">
                <a:solidFill>
                  <a:schemeClr val="dk1"/>
                </a:solidFill>
                <a:latin typeface="Raleway"/>
                <a:ea typeface="Raleway"/>
                <a:cs typeface="Raleway"/>
                <a:sym typeface="Raleway"/>
              </a:rPr>
              <a:t>DevOps Processes</a:t>
            </a:r>
            <a:endParaRPr b="0" i="0" sz="3000" u="none" cap="none" strike="noStrike">
              <a:solidFill>
                <a:schemeClr val="dk1"/>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b="0" i="0" lang="tr-TR" sz="3000" u="none" cap="none" strike="noStrike">
                <a:solidFill>
                  <a:schemeClr val="dk1"/>
                </a:solidFill>
                <a:latin typeface="Raleway"/>
                <a:ea typeface="Raleway"/>
                <a:cs typeface="Raleway"/>
                <a:sym typeface="Raleway"/>
              </a:rPr>
              <a:t>Advantages</a:t>
            </a:r>
            <a:endParaRPr b="0" i="0" sz="3000" u="none" cap="none" strike="noStrike">
              <a:solidFill>
                <a:schemeClr val="dk1"/>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b="0" i="0" lang="tr-TR" sz="3000" u="none" cap="none" strike="noStrike">
                <a:solidFill>
                  <a:schemeClr val="dk1"/>
                </a:solidFill>
                <a:latin typeface="Raleway"/>
                <a:ea typeface="Raleway"/>
                <a:cs typeface="Raleway"/>
                <a:sym typeface="Raleway"/>
              </a:rPr>
              <a:t>Disadvantages</a:t>
            </a:r>
            <a:endParaRPr b="0" i="0" sz="3000" u="none" cap="none" strike="noStrike">
              <a:solidFill>
                <a:schemeClr val="dk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73"/>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pic>
        <p:nvPicPr>
          <p:cNvPr id="821" name="Google Shape;821;p73">
            <a:hlinkClick r:id="rId3"/>
          </p:cNvPr>
          <p:cNvPicPr preferRelativeResize="0"/>
          <p:nvPr/>
        </p:nvPicPr>
        <p:blipFill rotWithShape="1">
          <a:blip r:embed="rId4">
            <a:alphaModFix/>
          </a:blip>
          <a:srcRect b="0" l="0" r="0" t="0"/>
          <a:stretch/>
        </p:blipFill>
        <p:spPr>
          <a:xfrm>
            <a:off x="1581900" y="89125"/>
            <a:ext cx="6273450" cy="4762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4"/>
          <p:cNvSpPr txBox="1"/>
          <p:nvPr>
            <p:ph type="ctrTitle"/>
          </p:nvPr>
        </p:nvSpPr>
        <p:spPr>
          <a:xfrm>
            <a:off x="1085850" y="1991850"/>
            <a:ext cx="4676700" cy="1159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DevOps Processes</a:t>
            </a:r>
            <a:endParaRPr sz="3600">
              <a:solidFill>
                <a:srgbClr val="741B47"/>
              </a:solidFill>
              <a:latin typeface="Raleway Medium"/>
              <a:ea typeface="Raleway Medium"/>
              <a:cs typeface="Raleway Medium"/>
              <a:sym typeface="Raleway Medium"/>
            </a:endParaRPr>
          </a:p>
        </p:txBody>
      </p:sp>
      <p:sp>
        <p:nvSpPr>
          <p:cNvPr id="827" name="Google Shape;827;p74"/>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pic>
        <p:nvPicPr>
          <p:cNvPr id="828" name="Google Shape;828;p74"/>
          <p:cNvPicPr preferRelativeResize="0"/>
          <p:nvPr/>
        </p:nvPicPr>
        <p:blipFill rotWithShape="1">
          <a:blip r:embed="rId3">
            <a:alphaModFix/>
          </a:blip>
          <a:srcRect b="0" l="0" r="0" t="0"/>
          <a:stretch/>
        </p:blipFill>
        <p:spPr>
          <a:xfrm>
            <a:off x="6015375" y="948375"/>
            <a:ext cx="2428875" cy="3352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834" name="Google Shape;834;p75"/>
          <p:cNvSpPr txBox="1"/>
          <p:nvPr>
            <p:ph type="title"/>
          </p:nvPr>
        </p:nvSpPr>
        <p:spPr>
          <a:xfrm>
            <a:off x="431800" y="173800"/>
            <a:ext cx="4724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a:t>
            </a:r>
            <a:endParaRPr sz="3000">
              <a:solidFill>
                <a:srgbClr val="3F98CC"/>
              </a:solidFill>
            </a:endParaRPr>
          </a:p>
        </p:txBody>
      </p:sp>
      <p:pic>
        <p:nvPicPr>
          <p:cNvPr id="835" name="Google Shape;835;p75"/>
          <p:cNvPicPr preferRelativeResize="0"/>
          <p:nvPr/>
        </p:nvPicPr>
        <p:blipFill rotWithShape="1">
          <a:blip r:embed="rId3">
            <a:alphaModFix/>
          </a:blip>
          <a:srcRect b="0" l="0" r="0" t="0"/>
          <a:stretch/>
        </p:blipFill>
        <p:spPr>
          <a:xfrm>
            <a:off x="1632050" y="2725753"/>
            <a:ext cx="5104727" cy="2417749"/>
          </a:xfrm>
          <a:prstGeom prst="rect">
            <a:avLst/>
          </a:prstGeom>
          <a:noFill/>
          <a:ln>
            <a:noFill/>
          </a:ln>
        </p:spPr>
      </p:pic>
      <p:sp>
        <p:nvSpPr>
          <p:cNvPr id="836" name="Google Shape;836;p75"/>
          <p:cNvSpPr txBox="1"/>
          <p:nvPr/>
        </p:nvSpPr>
        <p:spPr>
          <a:xfrm>
            <a:off x="336850" y="629225"/>
            <a:ext cx="251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Pipelines;</a:t>
            </a:r>
            <a:endParaRPr b="1" i="0" sz="1800" u="none" cap="none" strike="noStrike">
              <a:solidFill>
                <a:srgbClr val="B45F06"/>
              </a:solidFill>
              <a:latin typeface="Barlow"/>
              <a:ea typeface="Barlow"/>
              <a:cs typeface="Barlow"/>
              <a:sym typeface="Barlow"/>
            </a:endParaRPr>
          </a:p>
        </p:txBody>
      </p:sp>
      <p:sp>
        <p:nvSpPr>
          <p:cNvPr id="837" name="Google Shape;837;p75"/>
          <p:cNvSpPr txBox="1"/>
          <p:nvPr/>
        </p:nvSpPr>
        <p:spPr>
          <a:xfrm>
            <a:off x="270175" y="957875"/>
            <a:ext cx="9360000" cy="1293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000000"/>
              </a:buClr>
              <a:buSzPts val="1800"/>
              <a:buFont typeface="Roboto"/>
              <a:buChar char="●"/>
            </a:pPr>
            <a:r>
              <a:rPr b="0" i="0" lang="tr-TR" sz="1800" u="none" cap="none" strike="noStrike">
                <a:solidFill>
                  <a:srgbClr val="000000"/>
                </a:solidFill>
                <a:latin typeface="Roboto"/>
                <a:ea typeface="Roboto"/>
                <a:cs typeface="Roboto"/>
                <a:sym typeface="Roboto"/>
              </a:rPr>
              <a:t>A </a:t>
            </a:r>
            <a:r>
              <a:rPr b="1" i="0" lang="tr-TR" sz="1800" u="none" cap="none" strike="noStrike">
                <a:solidFill>
                  <a:srgbClr val="38761D"/>
                </a:solidFill>
                <a:latin typeface="Roboto"/>
                <a:ea typeface="Roboto"/>
                <a:cs typeface="Roboto"/>
                <a:sym typeface="Roboto"/>
              </a:rPr>
              <a:t>Pipeline</a:t>
            </a:r>
            <a:r>
              <a:rPr b="0" i="0" lang="tr-TR" sz="1800" u="none" cap="none" strike="noStrike">
                <a:solidFill>
                  <a:srgbClr val="000000"/>
                </a:solidFill>
                <a:latin typeface="Roboto"/>
                <a:ea typeface="Roboto"/>
                <a:cs typeface="Roboto"/>
                <a:sym typeface="Roboto"/>
              </a:rPr>
              <a:t> is a </a:t>
            </a:r>
            <a:r>
              <a:rPr b="1" i="0" lang="tr-TR" sz="1800" u="none" cap="none" strike="noStrike">
                <a:solidFill>
                  <a:srgbClr val="000000"/>
                </a:solidFill>
                <a:latin typeface="Roboto"/>
                <a:ea typeface="Roboto"/>
                <a:cs typeface="Roboto"/>
                <a:sym typeface="Roboto"/>
              </a:rPr>
              <a:t>chain</a:t>
            </a:r>
            <a:r>
              <a:rPr b="0" i="0" lang="tr-TR" sz="1800" u="none" cap="none" strike="noStrike">
                <a:solidFill>
                  <a:srgbClr val="000000"/>
                </a:solidFill>
                <a:latin typeface="Roboto"/>
                <a:ea typeface="Roboto"/>
                <a:cs typeface="Roboto"/>
                <a:sym typeface="Roboto"/>
              </a:rPr>
              <a:t> of </a:t>
            </a:r>
            <a:r>
              <a:rPr b="1" i="0" lang="tr-TR" sz="1800" u="none" cap="none" strike="noStrike">
                <a:solidFill>
                  <a:srgbClr val="000000"/>
                </a:solidFill>
                <a:latin typeface="Roboto"/>
                <a:ea typeface="Roboto"/>
                <a:cs typeface="Roboto"/>
                <a:sym typeface="Roboto"/>
              </a:rPr>
              <a:t>tasks</a:t>
            </a:r>
            <a:r>
              <a:rPr b="0" i="0" lang="tr-TR" sz="1800" u="none" cap="none" strike="noStrike">
                <a:solidFill>
                  <a:srgbClr val="000000"/>
                </a:solidFill>
                <a:latin typeface="Roboto"/>
                <a:ea typeface="Roboto"/>
                <a:cs typeface="Roboto"/>
                <a:sym typeface="Roboto"/>
              </a:rPr>
              <a:t> that can be </a:t>
            </a:r>
            <a:r>
              <a:rPr b="1" i="0" lang="tr-TR" sz="1800" u="none" cap="none" strike="noStrike">
                <a:solidFill>
                  <a:srgbClr val="000000"/>
                </a:solidFill>
                <a:latin typeface="Roboto"/>
                <a:ea typeface="Roboto"/>
                <a:cs typeface="Roboto"/>
                <a:sym typeface="Roboto"/>
              </a:rPr>
              <a:t>automated</a:t>
            </a:r>
            <a:r>
              <a:rPr b="0" i="0" lang="tr-TR" sz="1800" u="none" cap="none" strike="noStrike">
                <a:solidFill>
                  <a:srgbClr val="000000"/>
                </a:solidFill>
                <a:latin typeface="Roboto"/>
                <a:ea typeface="Roboto"/>
                <a:cs typeface="Roboto"/>
                <a:sym typeface="Roboto"/>
              </a:rPr>
              <a:t>.</a:t>
            </a:r>
            <a:endParaRPr b="0" i="0" sz="1800" u="none" cap="none" strike="noStrike">
              <a:solidFill>
                <a:srgbClr val="000000"/>
              </a:solidFill>
              <a:latin typeface="Roboto"/>
              <a:ea typeface="Roboto"/>
              <a:cs typeface="Roboto"/>
              <a:sym typeface="Roboto"/>
            </a:endParaRPr>
          </a:p>
          <a:p>
            <a:pPr indent="-342900" lvl="0" marL="457200" marR="0" rtl="0" algn="l">
              <a:lnSpc>
                <a:spcPct val="150000"/>
              </a:lnSpc>
              <a:spcBef>
                <a:spcPts val="0"/>
              </a:spcBef>
              <a:spcAft>
                <a:spcPts val="0"/>
              </a:spcAft>
              <a:buClr>
                <a:srgbClr val="000000"/>
              </a:buClr>
              <a:buSzPts val="1800"/>
              <a:buFont typeface="Roboto"/>
              <a:buChar char="●"/>
            </a:pPr>
            <a:r>
              <a:rPr b="0" i="0" lang="tr-TR" sz="1800" u="none" cap="none" strike="noStrike">
                <a:solidFill>
                  <a:srgbClr val="000000"/>
                </a:solidFill>
                <a:latin typeface="Roboto"/>
                <a:ea typeface="Roboto"/>
                <a:cs typeface="Roboto"/>
                <a:sym typeface="Roboto"/>
              </a:rPr>
              <a:t>Integration tools use pipelines to perform tasks repetitively and continuously</a:t>
            </a:r>
            <a:endParaRPr b="0" i="0" sz="1800" u="none" cap="none" strike="noStrike">
              <a:solidFill>
                <a:srgbClr val="000000"/>
              </a:solidFill>
              <a:latin typeface="Roboto"/>
              <a:ea typeface="Roboto"/>
              <a:cs typeface="Roboto"/>
              <a:sym typeface="Roboto"/>
            </a:endParaRPr>
          </a:p>
          <a:p>
            <a:pPr indent="-342900" lvl="0" marL="457200" marR="0" rtl="0" algn="l">
              <a:lnSpc>
                <a:spcPct val="150000"/>
              </a:lnSpc>
              <a:spcBef>
                <a:spcPts val="0"/>
              </a:spcBef>
              <a:spcAft>
                <a:spcPts val="0"/>
              </a:spcAft>
              <a:buClr>
                <a:srgbClr val="000000"/>
              </a:buClr>
              <a:buSzPts val="1800"/>
              <a:buFont typeface="Roboto"/>
              <a:buChar char="●"/>
            </a:pPr>
            <a:r>
              <a:rPr b="0" i="0" lang="tr-TR" sz="1800" u="none" cap="none" strike="noStrike">
                <a:solidFill>
                  <a:srgbClr val="000000"/>
                </a:solidFill>
                <a:latin typeface="Roboto"/>
                <a:ea typeface="Roboto"/>
                <a:cs typeface="Roboto"/>
                <a:sym typeface="Roboto"/>
              </a:rPr>
              <a:t>Pipelines keep work flowing forward in our DevOps system</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43" name="Google Shape;843;p7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a:t>
            </a:r>
            <a:endParaRPr sz="3000">
              <a:solidFill>
                <a:srgbClr val="3F98CC"/>
              </a:solidFill>
            </a:endParaRPr>
          </a:p>
        </p:txBody>
      </p:sp>
      <p:pic>
        <p:nvPicPr>
          <p:cNvPr id="844" name="Google Shape;844;p76"/>
          <p:cNvPicPr preferRelativeResize="0"/>
          <p:nvPr/>
        </p:nvPicPr>
        <p:blipFill rotWithShape="1">
          <a:blip r:embed="rId3">
            <a:alphaModFix/>
          </a:blip>
          <a:srcRect b="0" l="0" r="0" t="0"/>
          <a:stretch/>
        </p:blipFill>
        <p:spPr>
          <a:xfrm>
            <a:off x="152400" y="952600"/>
            <a:ext cx="4753362" cy="4038501"/>
          </a:xfrm>
          <a:prstGeom prst="rect">
            <a:avLst/>
          </a:prstGeom>
          <a:noFill/>
          <a:ln>
            <a:noFill/>
          </a:ln>
        </p:spPr>
      </p:pic>
      <p:sp>
        <p:nvSpPr>
          <p:cNvPr id="845" name="Google Shape;845;p76"/>
          <p:cNvSpPr txBox="1"/>
          <p:nvPr/>
        </p:nvSpPr>
        <p:spPr>
          <a:xfrm>
            <a:off x="4774850" y="1267075"/>
            <a:ext cx="4215900" cy="2411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60000"/>
              </a:lnSpc>
              <a:spcBef>
                <a:spcPts val="1200"/>
              </a:spcBef>
              <a:spcAft>
                <a:spcPts val="0"/>
              </a:spcAft>
              <a:buClr>
                <a:srgbClr val="002060"/>
              </a:buClr>
              <a:buSzPts val="1800"/>
              <a:buFont typeface="Arial"/>
              <a:buChar char="●"/>
            </a:pPr>
            <a:r>
              <a:rPr b="0" i="0" lang="tr-TR" sz="1450" u="none" cap="none" strike="noStrike">
                <a:solidFill>
                  <a:srgbClr val="002060"/>
                </a:solidFill>
                <a:highlight>
                  <a:srgbClr val="FFFFFF"/>
                </a:highlight>
                <a:latin typeface="Arial"/>
                <a:ea typeface="Arial"/>
                <a:cs typeface="Arial"/>
                <a:sym typeface="Arial"/>
              </a:rPr>
              <a:t>A standardized set of environments</a:t>
            </a:r>
            <a:endParaRPr b="0" i="0" sz="1450" u="none" cap="none" strike="noStrike">
              <a:solidFill>
                <a:srgbClr val="002060"/>
              </a:solidFill>
              <a:highlight>
                <a:srgbClr val="FFFFFF"/>
              </a:highlight>
              <a:latin typeface="Arial"/>
              <a:ea typeface="Arial"/>
              <a:cs typeface="Arial"/>
              <a:sym typeface="Arial"/>
            </a:endParaRPr>
          </a:p>
          <a:p>
            <a:pPr indent="-342900" lvl="0" marL="457200" marR="0" rtl="0" algn="l">
              <a:lnSpc>
                <a:spcPct val="160000"/>
              </a:lnSpc>
              <a:spcBef>
                <a:spcPts val="0"/>
              </a:spcBef>
              <a:spcAft>
                <a:spcPts val="0"/>
              </a:spcAft>
              <a:buClr>
                <a:srgbClr val="002060"/>
              </a:buClr>
              <a:buSzPts val="1800"/>
              <a:buFont typeface="Arial"/>
              <a:buChar char="●"/>
            </a:pPr>
            <a:r>
              <a:rPr b="0" i="0" lang="tr-TR" sz="1450" u="none" cap="none" strike="noStrike">
                <a:solidFill>
                  <a:srgbClr val="002060"/>
                </a:solidFill>
                <a:highlight>
                  <a:srgbClr val="FFFFFF"/>
                </a:highlight>
                <a:latin typeface="Arial"/>
                <a:ea typeface="Arial"/>
                <a:cs typeface="Arial"/>
                <a:sym typeface="Arial"/>
              </a:rPr>
              <a:t>Decreasing the failure rate of new releases</a:t>
            </a:r>
            <a:endParaRPr b="0" i="0" sz="1450" u="none" cap="none" strike="noStrike">
              <a:solidFill>
                <a:srgbClr val="002060"/>
              </a:solidFill>
              <a:highlight>
                <a:srgbClr val="FFFFFF"/>
              </a:highlight>
              <a:latin typeface="Arial"/>
              <a:ea typeface="Arial"/>
              <a:cs typeface="Arial"/>
              <a:sym typeface="Arial"/>
            </a:endParaRPr>
          </a:p>
          <a:p>
            <a:pPr indent="-342900" lvl="0" marL="457200" marR="0" rtl="0" algn="l">
              <a:lnSpc>
                <a:spcPct val="160000"/>
              </a:lnSpc>
              <a:spcBef>
                <a:spcPts val="0"/>
              </a:spcBef>
              <a:spcAft>
                <a:spcPts val="0"/>
              </a:spcAft>
              <a:buClr>
                <a:srgbClr val="002060"/>
              </a:buClr>
              <a:buSzPts val="1800"/>
              <a:buFont typeface="Arial"/>
              <a:buChar char="●"/>
            </a:pPr>
            <a:r>
              <a:rPr b="0" i="0" lang="tr-TR" sz="1450" u="none" cap="none" strike="noStrike">
                <a:solidFill>
                  <a:srgbClr val="002060"/>
                </a:solidFill>
                <a:highlight>
                  <a:srgbClr val="FFFFFF"/>
                </a:highlight>
                <a:latin typeface="Arial"/>
                <a:ea typeface="Arial"/>
                <a:cs typeface="Arial"/>
                <a:sym typeface="Arial"/>
              </a:rPr>
              <a:t>Shortening lead-time between versions</a:t>
            </a:r>
            <a:endParaRPr b="0" i="0" sz="1450" u="none" cap="none" strike="noStrike">
              <a:solidFill>
                <a:srgbClr val="002060"/>
              </a:solidFill>
              <a:highlight>
                <a:srgbClr val="FFFFFF"/>
              </a:highlight>
              <a:latin typeface="Arial"/>
              <a:ea typeface="Arial"/>
              <a:cs typeface="Arial"/>
              <a:sym typeface="Arial"/>
            </a:endParaRPr>
          </a:p>
          <a:p>
            <a:pPr indent="0" lvl="0" marL="457200" marR="0" rtl="0" algn="l">
              <a:lnSpc>
                <a:spcPct val="160000"/>
              </a:lnSpc>
              <a:spcBef>
                <a:spcPts val="0"/>
              </a:spcBef>
              <a:spcAft>
                <a:spcPts val="0"/>
              </a:spcAft>
              <a:buClr>
                <a:srgbClr val="000000"/>
              </a:buClr>
              <a:buSzPts val="1450"/>
              <a:buFont typeface="Arial"/>
              <a:buNone/>
            </a:pPr>
            <a:r>
              <a:t/>
            </a:r>
            <a:endParaRPr b="0" i="0" sz="1450" u="none" cap="none" strike="noStrike">
              <a:solidFill>
                <a:srgbClr val="002060"/>
              </a:solidFill>
              <a:highlight>
                <a:srgbClr val="FFFFFF"/>
              </a:highlight>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7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51" name="Google Shape;851;p7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a:t>
            </a:r>
            <a:endParaRPr sz="3000">
              <a:solidFill>
                <a:srgbClr val="3F98CC"/>
              </a:solidFill>
            </a:endParaRPr>
          </a:p>
        </p:txBody>
      </p:sp>
      <p:pic>
        <p:nvPicPr>
          <p:cNvPr id="852" name="Google Shape;852;p77"/>
          <p:cNvPicPr preferRelativeResize="0"/>
          <p:nvPr/>
        </p:nvPicPr>
        <p:blipFill rotWithShape="1">
          <a:blip r:embed="rId3">
            <a:alphaModFix/>
          </a:blip>
          <a:srcRect b="0" l="0" r="0" t="0"/>
          <a:stretch/>
        </p:blipFill>
        <p:spPr>
          <a:xfrm>
            <a:off x="874300" y="1257400"/>
            <a:ext cx="7086122" cy="1998650"/>
          </a:xfrm>
          <a:prstGeom prst="rect">
            <a:avLst/>
          </a:prstGeom>
          <a:noFill/>
          <a:ln>
            <a:noFill/>
          </a:ln>
        </p:spPr>
      </p:pic>
      <p:sp>
        <p:nvSpPr>
          <p:cNvPr id="853" name="Google Shape;853;p77"/>
          <p:cNvSpPr txBox="1"/>
          <p:nvPr/>
        </p:nvSpPr>
        <p:spPr>
          <a:xfrm>
            <a:off x="336850" y="629225"/>
            <a:ext cx="5116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Automating an Integrated DevOps System</a:t>
            </a:r>
            <a:endParaRPr b="1" i="0" sz="1800" u="none" cap="none" strike="noStrike">
              <a:solidFill>
                <a:srgbClr val="B45F06"/>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859" name="Google Shape;859;p78"/>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860" name="Google Shape;860;p78"/>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1" name="Google Shape;861;p78"/>
          <p:cNvPicPr preferRelativeResize="0"/>
          <p:nvPr/>
        </p:nvPicPr>
        <p:blipFill rotWithShape="1">
          <a:blip r:embed="rId3">
            <a:alphaModFix/>
          </a:blip>
          <a:srcRect b="0" l="0" r="0" t="0"/>
          <a:stretch/>
        </p:blipFill>
        <p:spPr>
          <a:xfrm>
            <a:off x="152400" y="1637025"/>
            <a:ext cx="8839204" cy="2097585"/>
          </a:xfrm>
          <a:prstGeom prst="rect">
            <a:avLst/>
          </a:prstGeom>
          <a:noFill/>
          <a:ln>
            <a:noFill/>
          </a:ln>
        </p:spPr>
      </p:pic>
      <p:pic>
        <p:nvPicPr>
          <p:cNvPr id="862" name="Google Shape;862;p78"/>
          <p:cNvPicPr preferRelativeResize="0"/>
          <p:nvPr/>
        </p:nvPicPr>
        <p:blipFill rotWithShape="1">
          <a:blip r:embed="rId4">
            <a:alphaModFix/>
          </a:blip>
          <a:srcRect b="0" l="0" r="0" t="0"/>
          <a:stretch/>
        </p:blipFill>
        <p:spPr>
          <a:xfrm>
            <a:off x="152400" y="3887010"/>
            <a:ext cx="1475137" cy="1104091"/>
          </a:xfrm>
          <a:prstGeom prst="rect">
            <a:avLst/>
          </a:prstGeom>
          <a:noFill/>
          <a:ln>
            <a:noFill/>
          </a:ln>
        </p:spPr>
      </p:pic>
      <p:pic>
        <p:nvPicPr>
          <p:cNvPr id="863" name="Google Shape;863;p78"/>
          <p:cNvPicPr preferRelativeResize="0"/>
          <p:nvPr/>
        </p:nvPicPr>
        <p:blipFill rotWithShape="1">
          <a:blip r:embed="rId5">
            <a:alphaModFix/>
          </a:blip>
          <a:srcRect b="0" l="0" r="0" t="0"/>
          <a:stretch/>
        </p:blipFill>
        <p:spPr>
          <a:xfrm>
            <a:off x="2189077" y="3559051"/>
            <a:ext cx="943775" cy="943775"/>
          </a:xfrm>
          <a:prstGeom prst="rect">
            <a:avLst/>
          </a:prstGeom>
          <a:noFill/>
          <a:ln>
            <a:noFill/>
          </a:ln>
        </p:spPr>
      </p:pic>
      <p:pic>
        <p:nvPicPr>
          <p:cNvPr id="864" name="Google Shape;864;p78"/>
          <p:cNvPicPr preferRelativeResize="0"/>
          <p:nvPr/>
        </p:nvPicPr>
        <p:blipFill rotWithShape="1">
          <a:blip r:embed="rId6">
            <a:alphaModFix/>
          </a:blip>
          <a:srcRect b="0" l="0" r="0" t="0"/>
          <a:stretch/>
        </p:blipFill>
        <p:spPr>
          <a:xfrm>
            <a:off x="3854724" y="3514762"/>
            <a:ext cx="1932276" cy="1053675"/>
          </a:xfrm>
          <a:prstGeom prst="rect">
            <a:avLst/>
          </a:prstGeom>
          <a:noFill/>
          <a:ln>
            <a:noFill/>
          </a:ln>
        </p:spPr>
      </p:pic>
      <p:pic>
        <p:nvPicPr>
          <p:cNvPr id="865" name="Google Shape;865;p78"/>
          <p:cNvPicPr preferRelativeResize="0"/>
          <p:nvPr/>
        </p:nvPicPr>
        <p:blipFill rotWithShape="1">
          <a:blip r:embed="rId7">
            <a:alphaModFix/>
          </a:blip>
          <a:srcRect b="0" l="0" r="0" t="0"/>
          <a:stretch/>
        </p:blipFill>
        <p:spPr>
          <a:xfrm>
            <a:off x="5990750" y="3585454"/>
            <a:ext cx="1104100" cy="1051295"/>
          </a:xfrm>
          <a:prstGeom prst="rect">
            <a:avLst/>
          </a:prstGeom>
          <a:noFill/>
          <a:ln>
            <a:noFill/>
          </a:ln>
        </p:spPr>
      </p:pic>
      <p:sp>
        <p:nvSpPr>
          <p:cNvPr id="866" name="Google Shape;866;p78"/>
          <p:cNvSpPr txBox="1"/>
          <p:nvPr/>
        </p:nvSpPr>
        <p:spPr>
          <a:xfrm>
            <a:off x="2010650" y="4523950"/>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Bitbucket</a:t>
            </a:r>
            <a:endParaRPr b="0" i="0" sz="1400" u="none" cap="none" strike="noStrike">
              <a:solidFill>
                <a:srgbClr val="000000"/>
              </a:solidFill>
              <a:latin typeface="Arial"/>
              <a:ea typeface="Arial"/>
              <a:cs typeface="Arial"/>
              <a:sym typeface="Arial"/>
            </a:endParaRPr>
          </a:p>
        </p:txBody>
      </p:sp>
      <p:sp>
        <p:nvSpPr>
          <p:cNvPr id="867" name="Google Shape;867;p78"/>
          <p:cNvSpPr txBox="1"/>
          <p:nvPr/>
        </p:nvSpPr>
        <p:spPr>
          <a:xfrm>
            <a:off x="2010650" y="4737675"/>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Atlassian</a:t>
            </a:r>
            <a:endParaRPr b="0" i="0" sz="1400" u="none" cap="none" strike="noStrike">
              <a:solidFill>
                <a:srgbClr val="000000"/>
              </a:solidFill>
              <a:latin typeface="Arial"/>
              <a:ea typeface="Arial"/>
              <a:cs typeface="Arial"/>
              <a:sym typeface="Arial"/>
            </a:endParaRPr>
          </a:p>
        </p:txBody>
      </p:sp>
      <p:sp>
        <p:nvSpPr>
          <p:cNvPr id="868" name="Google Shape;868;p78"/>
          <p:cNvSpPr txBox="1"/>
          <p:nvPr/>
        </p:nvSpPr>
        <p:spPr>
          <a:xfrm>
            <a:off x="4000700" y="4571425"/>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Codecommit</a:t>
            </a:r>
            <a:endParaRPr b="0" i="0" sz="1400" u="none" cap="none" strike="noStrike">
              <a:solidFill>
                <a:srgbClr val="000000"/>
              </a:solidFill>
              <a:latin typeface="Arial"/>
              <a:ea typeface="Arial"/>
              <a:cs typeface="Arial"/>
              <a:sym typeface="Arial"/>
            </a:endParaRPr>
          </a:p>
        </p:txBody>
      </p:sp>
      <p:sp>
        <p:nvSpPr>
          <p:cNvPr id="869" name="Google Shape;869;p78"/>
          <p:cNvSpPr txBox="1"/>
          <p:nvPr/>
        </p:nvSpPr>
        <p:spPr>
          <a:xfrm>
            <a:off x="4000700" y="4785150"/>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AWS</a:t>
            </a:r>
            <a:endParaRPr b="0" i="0" sz="1400" u="none" cap="none" strike="noStrike">
              <a:solidFill>
                <a:srgbClr val="000000"/>
              </a:solidFill>
              <a:latin typeface="Arial"/>
              <a:ea typeface="Arial"/>
              <a:cs typeface="Arial"/>
              <a:sym typeface="Arial"/>
            </a:endParaRPr>
          </a:p>
        </p:txBody>
      </p:sp>
      <p:sp>
        <p:nvSpPr>
          <p:cNvPr id="870" name="Google Shape;870;p78"/>
          <p:cNvSpPr txBox="1"/>
          <p:nvPr/>
        </p:nvSpPr>
        <p:spPr>
          <a:xfrm>
            <a:off x="5929500" y="4571425"/>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Gitlab</a:t>
            </a:r>
            <a:endParaRPr b="0" i="0" sz="1400" u="none" cap="none" strike="noStrike">
              <a:solidFill>
                <a:srgbClr val="000000"/>
              </a:solidFill>
              <a:latin typeface="Arial"/>
              <a:ea typeface="Arial"/>
              <a:cs typeface="Arial"/>
              <a:sym typeface="Arial"/>
            </a:endParaRPr>
          </a:p>
        </p:txBody>
      </p:sp>
      <p:sp>
        <p:nvSpPr>
          <p:cNvPr id="871" name="Google Shape;871;p78"/>
          <p:cNvSpPr txBox="1"/>
          <p:nvPr/>
        </p:nvSpPr>
        <p:spPr>
          <a:xfrm>
            <a:off x="5929500" y="4785150"/>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Gitlab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7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877" name="Google Shape;877;p79"/>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rPr>
              <a:t>Github</a:t>
            </a:r>
            <a:endParaRPr sz="3300">
              <a:solidFill>
                <a:srgbClr val="741B47"/>
              </a:solidFill>
              <a:latin typeface="Arial"/>
              <a:ea typeface="Arial"/>
              <a:cs typeface="Arial"/>
              <a:sym typeface="Arial"/>
            </a:endParaRPr>
          </a:p>
        </p:txBody>
      </p:sp>
      <p:sp>
        <p:nvSpPr>
          <p:cNvPr id="878" name="Google Shape;878;p79"/>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9" name="Google Shape;879;p79"/>
          <p:cNvPicPr preferRelativeResize="0"/>
          <p:nvPr/>
        </p:nvPicPr>
        <p:blipFill rotWithShape="1">
          <a:blip r:embed="rId3">
            <a:alphaModFix/>
          </a:blip>
          <a:srcRect b="0" l="0" r="0" t="0"/>
          <a:stretch/>
        </p:blipFill>
        <p:spPr>
          <a:xfrm>
            <a:off x="3230625" y="2286022"/>
            <a:ext cx="1475137" cy="1104091"/>
          </a:xfrm>
          <a:prstGeom prst="rect">
            <a:avLst/>
          </a:prstGeom>
          <a:noFill/>
          <a:ln>
            <a:noFill/>
          </a:ln>
        </p:spPr>
      </p:pic>
      <p:sp>
        <p:nvSpPr>
          <p:cNvPr id="880" name="Google Shape;880;p79"/>
          <p:cNvSpPr/>
          <p:nvPr/>
        </p:nvSpPr>
        <p:spPr>
          <a:xfrm>
            <a:off x="329000" y="716437"/>
            <a:ext cx="8187000" cy="1569600"/>
          </a:xfrm>
          <a:prstGeom prst="rect">
            <a:avLst/>
          </a:prstGeom>
          <a:noFill/>
          <a:ln>
            <a:noFill/>
          </a:ln>
        </p:spPr>
        <p:txBody>
          <a:bodyPr anchorCtr="0" anchor="t" bIns="45700" lIns="91425" spcFirstLastPara="1" rIns="91425" wrap="square" tIns="45700">
            <a:noAutofit/>
          </a:bodyPr>
          <a:lstStyle/>
          <a:p>
            <a:pPr indent="-387350" lvl="0" marL="457200" marR="0" rtl="0" algn="l">
              <a:lnSpc>
                <a:spcPct val="100000"/>
              </a:lnSpc>
              <a:spcBef>
                <a:spcPts val="0"/>
              </a:spcBef>
              <a:spcAft>
                <a:spcPts val="0"/>
              </a:spcAft>
              <a:buClr>
                <a:srgbClr val="AF5E95"/>
              </a:buClr>
              <a:buSzPts val="2500"/>
              <a:buFont typeface="Noto Sans Symbols"/>
              <a:buChar char="⮚"/>
            </a:pPr>
            <a:r>
              <a:rPr b="1" i="0" lang="tr-TR" sz="1700" u="none" cap="none" strike="noStrike">
                <a:solidFill>
                  <a:srgbClr val="202124"/>
                </a:solidFill>
                <a:highlight>
                  <a:srgbClr val="FFFFFF"/>
                </a:highlight>
                <a:latin typeface="Arial"/>
                <a:ea typeface="Arial"/>
                <a:cs typeface="Arial"/>
                <a:sym typeface="Arial"/>
              </a:rPr>
              <a:t>GitHub</a:t>
            </a:r>
            <a:r>
              <a:rPr b="0" i="0" lang="tr-TR" sz="1700" u="none" cap="none" strike="noStrike">
                <a:solidFill>
                  <a:srgbClr val="202124"/>
                </a:solidFill>
                <a:highlight>
                  <a:srgbClr val="FFFFFF"/>
                </a:highlight>
                <a:latin typeface="Arial"/>
                <a:ea typeface="Arial"/>
                <a:cs typeface="Arial"/>
                <a:sym typeface="Arial"/>
              </a:rPr>
              <a:t> is a code hosting platform for version control and collaboration. It lets you and others work together on projects from anywhere.</a:t>
            </a:r>
            <a:endParaRPr b="0" i="0" sz="21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886" name="Google Shape;886;p80"/>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rPr>
              <a:t>Bitbucket Atlassian</a:t>
            </a:r>
            <a:endParaRPr sz="3300">
              <a:solidFill>
                <a:srgbClr val="741B47"/>
              </a:solidFill>
              <a:latin typeface="Arial"/>
              <a:ea typeface="Arial"/>
              <a:cs typeface="Arial"/>
              <a:sym typeface="Arial"/>
            </a:endParaRPr>
          </a:p>
        </p:txBody>
      </p:sp>
      <p:sp>
        <p:nvSpPr>
          <p:cNvPr id="887" name="Google Shape;887;p80"/>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8" name="Google Shape;888;p80"/>
          <p:cNvPicPr preferRelativeResize="0"/>
          <p:nvPr/>
        </p:nvPicPr>
        <p:blipFill rotWithShape="1">
          <a:blip r:embed="rId3">
            <a:alphaModFix/>
          </a:blip>
          <a:srcRect b="0" l="0" r="0" t="0"/>
          <a:stretch/>
        </p:blipFill>
        <p:spPr>
          <a:xfrm>
            <a:off x="3483152" y="2571739"/>
            <a:ext cx="943775" cy="943775"/>
          </a:xfrm>
          <a:prstGeom prst="rect">
            <a:avLst/>
          </a:prstGeom>
          <a:noFill/>
          <a:ln>
            <a:noFill/>
          </a:ln>
        </p:spPr>
      </p:pic>
      <p:sp>
        <p:nvSpPr>
          <p:cNvPr id="889" name="Google Shape;889;p80"/>
          <p:cNvSpPr txBox="1"/>
          <p:nvPr/>
        </p:nvSpPr>
        <p:spPr>
          <a:xfrm>
            <a:off x="3227700" y="3801250"/>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Bitbucket</a:t>
            </a:r>
            <a:endParaRPr b="0" i="0" sz="1400" u="none" cap="none" strike="noStrike">
              <a:solidFill>
                <a:srgbClr val="000000"/>
              </a:solidFill>
              <a:latin typeface="Arial"/>
              <a:ea typeface="Arial"/>
              <a:cs typeface="Arial"/>
              <a:sym typeface="Arial"/>
            </a:endParaRPr>
          </a:p>
        </p:txBody>
      </p:sp>
      <p:sp>
        <p:nvSpPr>
          <p:cNvPr id="890" name="Google Shape;890;p80"/>
          <p:cNvSpPr txBox="1"/>
          <p:nvPr/>
        </p:nvSpPr>
        <p:spPr>
          <a:xfrm>
            <a:off x="3227700" y="4255775"/>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Atlassian</a:t>
            </a:r>
            <a:endParaRPr b="0" i="0" sz="1400" u="none" cap="none" strike="noStrike">
              <a:solidFill>
                <a:srgbClr val="000000"/>
              </a:solidFill>
              <a:latin typeface="Arial"/>
              <a:ea typeface="Arial"/>
              <a:cs typeface="Arial"/>
              <a:sym typeface="Arial"/>
            </a:endParaRPr>
          </a:p>
        </p:txBody>
      </p:sp>
      <p:sp>
        <p:nvSpPr>
          <p:cNvPr id="891" name="Google Shape;891;p80"/>
          <p:cNvSpPr/>
          <p:nvPr/>
        </p:nvSpPr>
        <p:spPr>
          <a:xfrm>
            <a:off x="329000" y="716437"/>
            <a:ext cx="8187000" cy="1569600"/>
          </a:xfrm>
          <a:prstGeom prst="rect">
            <a:avLst/>
          </a:prstGeom>
          <a:noFill/>
          <a:ln>
            <a:noFill/>
          </a:ln>
        </p:spPr>
        <p:txBody>
          <a:bodyPr anchorCtr="0" anchor="t" bIns="45700" lIns="91425" spcFirstLastPara="1" rIns="91425" wrap="square" tIns="45700">
            <a:noAutofit/>
          </a:bodyPr>
          <a:lstStyle/>
          <a:p>
            <a:pPr indent="-425450" lvl="0" marL="457200" marR="0" rtl="0" algn="l">
              <a:lnSpc>
                <a:spcPct val="100000"/>
              </a:lnSpc>
              <a:spcBef>
                <a:spcPts val="0"/>
              </a:spcBef>
              <a:spcAft>
                <a:spcPts val="0"/>
              </a:spcAft>
              <a:buClr>
                <a:srgbClr val="AF5E95"/>
              </a:buClr>
              <a:buSzPts val="3100"/>
              <a:buFont typeface="Noto Sans Symbols"/>
              <a:buChar char="⮚"/>
            </a:pPr>
            <a:r>
              <a:rPr b="1" i="0" lang="tr-TR" sz="1650" u="none" cap="none" strike="noStrike">
                <a:solidFill>
                  <a:srgbClr val="202122"/>
                </a:solidFill>
                <a:highlight>
                  <a:srgbClr val="FFFFFF"/>
                </a:highlight>
                <a:latin typeface="Arial"/>
                <a:ea typeface="Arial"/>
                <a:cs typeface="Arial"/>
                <a:sym typeface="Arial"/>
              </a:rPr>
              <a:t>Bitbucket</a:t>
            </a:r>
            <a:r>
              <a:rPr b="0" i="0" lang="tr-TR" sz="1650" u="none" cap="none" strike="noStrike">
                <a:solidFill>
                  <a:srgbClr val="202122"/>
                </a:solidFill>
                <a:highlight>
                  <a:srgbClr val="FFFFFF"/>
                </a:highlight>
                <a:latin typeface="Arial"/>
                <a:ea typeface="Arial"/>
                <a:cs typeface="Arial"/>
                <a:sym typeface="Arial"/>
              </a:rPr>
              <a:t> is a Git-based source code repository hosting service owned by Atlassian. Bitbucket offers both commercial plans and free accounts with an unlimited number of private repositories.</a:t>
            </a:r>
            <a:endParaRPr b="0" i="0" sz="27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700"/>
              <a:buFont typeface="Arial"/>
              <a:buNone/>
            </a:pPr>
            <a:r>
              <a:t/>
            </a:r>
            <a:endParaRPr b="0" i="0" sz="27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700"/>
              <a:buFont typeface="Arial"/>
              <a:buNone/>
            </a:pPr>
            <a:r>
              <a:t/>
            </a:r>
            <a:endParaRPr b="0" i="0" sz="27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897" name="Google Shape;897;p81"/>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rPr>
              <a:t>AWS Codecommit</a:t>
            </a:r>
            <a:endParaRPr sz="3300">
              <a:solidFill>
                <a:srgbClr val="741B47"/>
              </a:solidFill>
              <a:latin typeface="Arial"/>
              <a:ea typeface="Arial"/>
              <a:cs typeface="Arial"/>
              <a:sym typeface="Arial"/>
            </a:endParaRPr>
          </a:p>
        </p:txBody>
      </p:sp>
      <p:sp>
        <p:nvSpPr>
          <p:cNvPr id="898" name="Google Shape;898;p81"/>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9" name="Google Shape;899;p81"/>
          <p:cNvPicPr preferRelativeResize="0"/>
          <p:nvPr/>
        </p:nvPicPr>
        <p:blipFill rotWithShape="1">
          <a:blip r:embed="rId3">
            <a:alphaModFix/>
          </a:blip>
          <a:srcRect b="0" l="0" r="0" t="0"/>
          <a:stretch/>
        </p:blipFill>
        <p:spPr>
          <a:xfrm>
            <a:off x="3294149" y="2616012"/>
            <a:ext cx="1932276" cy="1053675"/>
          </a:xfrm>
          <a:prstGeom prst="rect">
            <a:avLst/>
          </a:prstGeom>
          <a:noFill/>
          <a:ln>
            <a:noFill/>
          </a:ln>
        </p:spPr>
      </p:pic>
      <p:sp>
        <p:nvSpPr>
          <p:cNvPr id="900" name="Google Shape;900;p81"/>
          <p:cNvSpPr txBox="1"/>
          <p:nvPr/>
        </p:nvSpPr>
        <p:spPr>
          <a:xfrm>
            <a:off x="3528650" y="4443575"/>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Codecommit</a:t>
            </a:r>
            <a:endParaRPr b="0" i="0" sz="1400" u="none" cap="none" strike="noStrike">
              <a:solidFill>
                <a:srgbClr val="000000"/>
              </a:solidFill>
              <a:latin typeface="Arial"/>
              <a:ea typeface="Arial"/>
              <a:cs typeface="Arial"/>
              <a:sym typeface="Arial"/>
            </a:endParaRPr>
          </a:p>
        </p:txBody>
      </p:sp>
      <p:sp>
        <p:nvSpPr>
          <p:cNvPr id="901" name="Google Shape;901;p81"/>
          <p:cNvSpPr txBox="1"/>
          <p:nvPr/>
        </p:nvSpPr>
        <p:spPr>
          <a:xfrm>
            <a:off x="3528650" y="4063075"/>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AWS</a:t>
            </a:r>
            <a:endParaRPr b="0" i="0" sz="1400" u="none" cap="none" strike="noStrike">
              <a:solidFill>
                <a:srgbClr val="000000"/>
              </a:solidFill>
              <a:latin typeface="Arial"/>
              <a:ea typeface="Arial"/>
              <a:cs typeface="Arial"/>
              <a:sym typeface="Arial"/>
            </a:endParaRPr>
          </a:p>
        </p:txBody>
      </p:sp>
      <p:sp>
        <p:nvSpPr>
          <p:cNvPr id="902" name="Google Shape;902;p81"/>
          <p:cNvSpPr/>
          <p:nvPr/>
        </p:nvSpPr>
        <p:spPr>
          <a:xfrm>
            <a:off x="329000" y="716437"/>
            <a:ext cx="8187000" cy="1569600"/>
          </a:xfrm>
          <a:prstGeom prst="rect">
            <a:avLst/>
          </a:prstGeom>
          <a:noFill/>
          <a:ln>
            <a:noFill/>
          </a:ln>
        </p:spPr>
        <p:txBody>
          <a:bodyPr anchorCtr="0" anchor="t" bIns="45700" lIns="91425" spcFirstLastPara="1" rIns="91425" wrap="square" tIns="45700">
            <a:noAutofit/>
          </a:bodyPr>
          <a:lstStyle/>
          <a:p>
            <a:pPr indent="-387350" lvl="0" marL="457200" marR="0" rtl="0" algn="l">
              <a:lnSpc>
                <a:spcPct val="100000"/>
              </a:lnSpc>
              <a:spcBef>
                <a:spcPts val="0"/>
              </a:spcBef>
              <a:spcAft>
                <a:spcPts val="0"/>
              </a:spcAft>
              <a:buClr>
                <a:srgbClr val="AF5E95"/>
              </a:buClr>
              <a:buSzPts val="2500"/>
              <a:buFont typeface="Noto Sans Symbols"/>
              <a:buChar char="⮚"/>
            </a:pPr>
            <a:r>
              <a:rPr b="1" i="0" lang="tr-TR" sz="1200" u="none" cap="none" strike="noStrike">
                <a:solidFill>
                  <a:srgbClr val="202124"/>
                </a:solidFill>
                <a:highlight>
                  <a:srgbClr val="FFFFFF"/>
                </a:highlight>
                <a:latin typeface="Arial"/>
                <a:ea typeface="Arial"/>
                <a:cs typeface="Arial"/>
                <a:sym typeface="Arial"/>
              </a:rPr>
              <a:t>AWS CodeCommit</a:t>
            </a:r>
            <a:r>
              <a:rPr b="0" i="0" lang="tr-TR" sz="1200" u="none" cap="none" strike="noStrike">
                <a:solidFill>
                  <a:srgbClr val="202124"/>
                </a:solidFill>
                <a:highlight>
                  <a:srgbClr val="FFFFFF"/>
                </a:highlight>
                <a:latin typeface="Arial"/>
                <a:ea typeface="Arial"/>
                <a:cs typeface="Arial"/>
                <a:sym typeface="Arial"/>
              </a:rPr>
              <a:t> is a fully-managed source control service that hosts secure Git-based repositories. It makes it easy for teams to collaborate on code in a secure and highly scalable ecosystem.</a:t>
            </a:r>
            <a:endParaRPr b="0" i="0" sz="12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02124"/>
              </a:solidFill>
              <a:highlight>
                <a:srgbClr val="FFFFFF"/>
              </a:highlight>
              <a:latin typeface="Arial"/>
              <a:ea typeface="Arial"/>
              <a:cs typeface="Arial"/>
              <a:sym typeface="Arial"/>
            </a:endParaRPr>
          </a:p>
          <a:p>
            <a:pPr indent="-387350" lvl="0" marL="457200" marR="0" rtl="0" algn="l">
              <a:lnSpc>
                <a:spcPct val="100000"/>
              </a:lnSpc>
              <a:spcBef>
                <a:spcPts val="0"/>
              </a:spcBef>
              <a:spcAft>
                <a:spcPts val="0"/>
              </a:spcAft>
              <a:buClr>
                <a:srgbClr val="AF5E95"/>
              </a:buClr>
              <a:buSzPts val="2500"/>
              <a:buFont typeface="Noto Sans Symbols"/>
              <a:buChar char="⮚"/>
            </a:pPr>
            <a:r>
              <a:rPr b="1" i="0" lang="tr-TR" sz="1200" u="none" cap="none" strike="noStrike">
                <a:solidFill>
                  <a:srgbClr val="202124"/>
                </a:solidFill>
                <a:highlight>
                  <a:srgbClr val="FFFFFF"/>
                </a:highlight>
                <a:latin typeface="Arial"/>
                <a:ea typeface="Arial"/>
                <a:cs typeface="Arial"/>
                <a:sym typeface="Arial"/>
              </a:rPr>
              <a:t>CodeCommit</a:t>
            </a:r>
            <a:r>
              <a:rPr b="0" i="0" lang="tr-TR" sz="1200" u="none" cap="none" strike="noStrike">
                <a:solidFill>
                  <a:srgbClr val="202124"/>
                </a:solidFill>
                <a:highlight>
                  <a:srgbClr val="FFFFFF"/>
                </a:highlight>
                <a:latin typeface="Arial"/>
                <a:ea typeface="Arial"/>
                <a:cs typeface="Arial"/>
                <a:sym typeface="Arial"/>
              </a:rPr>
              <a:t> eliminates the need to operate your own source control system or worry about scaling its infrastructure.</a:t>
            </a:r>
            <a:endParaRPr b="0" i="0" sz="12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908" name="Google Shape;908;p82"/>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rPr>
              <a:t>Gitlab</a:t>
            </a:r>
            <a:endParaRPr sz="3300">
              <a:solidFill>
                <a:srgbClr val="741B47"/>
              </a:solidFill>
              <a:latin typeface="Arial"/>
              <a:ea typeface="Arial"/>
              <a:cs typeface="Arial"/>
              <a:sym typeface="Arial"/>
            </a:endParaRPr>
          </a:p>
        </p:txBody>
      </p:sp>
      <p:sp>
        <p:nvSpPr>
          <p:cNvPr id="909" name="Google Shape;909;p82"/>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0" name="Google Shape;910;p82"/>
          <p:cNvPicPr preferRelativeResize="0"/>
          <p:nvPr/>
        </p:nvPicPr>
        <p:blipFill rotWithShape="1">
          <a:blip r:embed="rId3">
            <a:alphaModFix/>
          </a:blip>
          <a:srcRect b="0" l="0" r="0" t="0"/>
          <a:stretch/>
        </p:blipFill>
        <p:spPr>
          <a:xfrm>
            <a:off x="3548400" y="2798679"/>
            <a:ext cx="1104100" cy="1051295"/>
          </a:xfrm>
          <a:prstGeom prst="rect">
            <a:avLst/>
          </a:prstGeom>
          <a:noFill/>
          <a:ln>
            <a:noFill/>
          </a:ln>
        </p:spPr>
      </p:pic>
      <p:sp>
        <p:nvSpPr>
          <p:cNvPr id="911" name="Google Shape;911;p82"/>
          <p:cNvSpPr txBox="1"/>
          <p:nvPr/>
        </p:nvSpPr>
        <p:spPr>
          <a:xfrm>
            <a:off x="3487150" y="3784650"/>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Gitlab</a:t>
            </a:r>
            <a:endParaRPr b="0" i="0" sz="1400" u="none" cap="none" strike="noStrike">
              <a:solidFill>
                <a:srgbClr val="000000"/>
              </a:solidFill>
              <a:latin typeface="Arial"/>
              <a:ea typeface="Arial"/>
              <a:cs typeface="Arial"/>
              <a:sym typeface="Arial"/>
            </a:endParaRPr>
          </a:p>
        </p:txBody>
      </p:sp>
      <p:sp>
        <p:nvSpPr>
          <p:cNvPr id="912" name="Google Shape;912;p82"/>
          <p:cNvSpPr txBox="1"/>
          <p:nvPr/>
        </p:nvSpPr>
        <p:spPr>
          <a:xfrm>
            <a:off x="3487150" y="3998375"/>
            <a:ext cx="1344300" cy="26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Gitlab</a:t>
            </a:r>
            <a:endParaRPr b="0" i="0" sz="1400" u="none" cap="none" strike="noStrike">
              <a:solidFill>
                <a:srgbClr val="000000"/>
              </a:solidFill>
              <a:latin typeface="Arial"/>
              <a:ea typeface="Arial"/>
              <a:cs typeface="Arial"/>
              <a:sym typeface="Arial"/>
            </a:endParaRPr>
          </a:p>
        </p:txBody>
      </p:sp>
      <p:sp>
        <p:nvSpPr>
          <p:cNvPr id="913" name="Google Shape;913;p82"/>
          <p:cNvSpPr/>
          <p:nvPr/>
        </p:nvSpPr>
        <p:spPr>
          <a:xfrm>
            <a:off x="329000" y="716437"/>
            <a:ext cx="8187000" cy="1569600"/>
          </a:xfrm>
          <a:prstGeom prst="rect">
            <a:avLst/>
          </a:prstGeom>
          <a:noFill/>
          <a:ln>
            <a:noFill/>
          </a:ln>
        </p:spPr>
        <p:txBody>
          <a:bodyPr anchorCtr="0" anchor="t" bIns="45700" lIns="91425" spcFirstLastPara="1" rIns="91425" wrap="square" tIns="45700">
            <a:noAutofit/>
          </a:bodyPr>
          <a:lstStyle/>
          <a:p>
            <a:pPr indent="-412750" lvl="0" marL="457200" marR="0" rtl="0" algn="l">
              <a:lnSpc>
                <a:spcPct val="100000"/>
              </a:lnSpc>
              <a:spcBef>
                <a:spcPts val="0"/>
              </a:spcBef>
              <a:spcAft>
                <a:spcPts val="0"/>
              </a:spcAft>
              <a:buClr>
                <a:srgbClr val="AF5E95"/>
              </a:buClr>
              <a:buSzPts val="2900"/>
              <a:buFont typeface="Noto Sans Symbols"/>
              <a:buChar char="⮚"/>
            </a:pPr>
            <a:r>
              <a:rPr b="1" i="0" lang="tr-TR" sz="1600" u="none" cap="none" strike="noStrike">
                <a:solidFill>
                  <a:srgbClr val="202124"/>
                </a:solidFill>
                <a:highlight>
                  <a:srgbClr val="FFFFFF"/>
                </a:highlight>
                <a:latin typeface="Arial"/>
                <a:ea typeface="Arial"/>
                <a:cs typeface="Arial"/>
                <a:sym typeface="Arial"/>
              </a:rPr>
              <a:t>Similar</a:t>
            </a:r>
            <a:r>
              <a:rPr b="0" i="0" lang="tr-TR" sz="1600" u="none" cap="none" strike="noStrike">
                <a:solidFill>
                  <a:srgbClr val="202124"/>
                </a:solidFill>
                <a:highlight>
                  <a:srgbClr val="FFFFFF"/>
                </a:highlight>
                <a:latin typeface="Arial"/>
                <a:ea typeface="Arial"/>
                <a:cs typeface="Arial"/>
                <a:sym typeface="Arial"/>
              </a:rPr>
              <a:t> to </a:t>
            </a:r>
            <a:r>
              <a:rPr b="1" i="0" lang="tr-TR" sz="1600" u="none" cap="none" strike="noStrike">
                <a:solidFill>
                  <a:srgbClr val="202124"/>
                </a:solidFill>
                <a:highlight>
                  <a:srgbClr val="FFFFFF"/>
                </a:highlight>
                <a:latin typeface="Arial"/>
                <a:ea typeface="Arial"/>
                <a:cs typeface="Arial"/>
                <a:sym typeface="Arial"/>
              </a:rPr>
              <a:t>GitHub</a:t>
            </a:r>
            <a:r>
              <a:rPr b="0" i="0" lang="tr-TR" sz="1600" u="none" cap="none" strike="noStrike">
                <a:solidFill>
                  <a:srgbClr val="202124"/>
                </a:solidFill>
                <a:highlight>
                  <a:srgbClr val="FFFFFF"/>
                </a:highlight>
                <a:latin typeface="Arial"/>
                <a:ea typeface="Arial"/>
                <a:cs typeface="Arial"/>
                <a:sym typeface="Arial"/>
              </a:rPr>
              <a:t>, </a:t>
            </a:r>
            <a:r>
              <a:rPr b="1" i="0" lang="tr-TR" sz="1600" u="none" cap="none" strike="noStrike">
                <a:solidFill>
                  <a:srgbClr val="202124"/>
                </a:solidFill>
                <a:highlight>
                  <a:srgbClr val="FFFFFF"/>
                </a:highlight>
                <a:latin typeface="Arial"/>
                <a:ea typeface="Arial"/>
                <a:cs typeface="Arial"/>
                <a:sym typeface="Arial"/>
              </a:rPr>
              <a:t>GitLab</a:t>
            </a:r>
            <a:r>
              <a:rPr b="0" i="0" lang="tr-TR" sz="1600" u="none" cap="none" strike="noStrike">
                <a:solidFill>
                  <a:srgbClr val="202124"/>
                </a:solidFill>
                <a:highlight>
                  <a:srgbClr val="FFFFFF"/>
                </a:highlight>
                <a:latin typeface="Arial"/>
                <a:ea typeface="Arial"/>
                <a:cs typeface="Arial"/>
                <a:sym typeface="Arial"/>
              </a:rPr>
              <a:t> is a repository manager which lets teams collaborate on code.</a:t>
            </a:r>
            <a:endParaRPr b="0" i="0" sz="25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8"/>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56" name="Google Shape;456;p38"/>
          <p:cNvSpPr txBox="1"/>
          <p:nvPr>
            <p:ph idx="4294967295" type="title"/>
          </p:nvPr>
        </p:nvSpPr>
        <p:spPr>
          <a:xfrm>
            <a:off x="1593575" y="637275"/>
            <a:ext cx="5850900" cy="4647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0A3534"/>
                </a:solidFill>
                <a:latin typeface="Proxima Nova Semibold"/>
                <a:ea typeface="Proxima Nova Semibold"/>
                <a:cs typeface="Proxima Nova Semibold"/>
                <a:sym typeface="Proxima Nova Semibold"/>
              </a:rPr>
              <a:t>What does DevOps focus on?</a:t>
            </a:r>
            <a:endParaRPr sz="3000">
              <a:solidFill>
                <a:srgbClr val="0A3534"/>
              </a:solidFill>
              <a:latin typeface="Proxima Nova Semibold"/>
              <a:ea typeface="Proxima Nova Semibold"/>
              <a:cs typeface="Proxima Nova Semibold"/>
              <a:sym typeface="Proxima Nova Semibold"/>
            </a:endParaRPr>
          </a:p>
        </p:txBody>
      </p:sp>
      <p:pic>
        <p:nvPicPr>
          <p:cNvPr id="457" name="Google Shape;457;p38">
            <a:hlinkClick r:id="rId3"/>
          </p:cNvPr>
          <p:cNvPicPr preferRelativeResize="0"/>
          <p:nvPr/>
        </p:nvPicPr>
        <p:blipFill rotWithShape="1">
          <a:blip r:embed="rId4">
            <a:alphaModFix/>
          </a:blip>
          <a:srcRect b="0" l="0" r="0" t="0"/>
          <a:stretch/>
        </p:blipFill>
        <p:spPr>
          <a:xfrm>
            <a:off x="0" y="4429125"/>
            <a:ext cx="9144000" cy="714375"/>
          </a:xfrm>
          <a:prstGeom prst="rect">
            <a:avLst/>
          </a:prstGeom>
          <a:noFill/>
          <a:ln>
            <a:noFill/>
          </a:ln>
        </p:spPr>
      </p:pic>
      <p:pic>
        <p:nvPicPr>
          <p:cNvPr id="458" name="Google Shape;458;p38"/>
          <p:cNvPicPr preferRelativeResize="0"/>
          <p:nvPr/>
        </p:nvPicPr>
        <p:blipFill rotWithShape="1">
          <a:blip r:embed="rId5">
            <a:alphaModFix/>
          </a:blip>
          <a:srcRect b="0" l="0" r="0" t="0"/>
          <a:stretch/>
        </p:blipFill>
        <p:spPr>
          <a:xfrm>
            <a:off x="1769550" y="1254375"/>
            <a:ext cx="5289113" cy="3022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919" name="Google Shape;919;p83"/>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rPr>
              <a:t>Version Control Comparision</a:t>
            </a:r>
            <a:endParaRPr sz="3300">
              <a:solidFill>
                <a:srgbClr val="741B47"/>
              </a:solidFill>
              <a:latin typeface="Arial"/>
              <a:ea typeface="Arial"/>
              <a:cs typeface="Arial"/>
              <a:sym typeface="Arial"/>
            </a:endParaRPr>
          </a:p>
        </p:txBody>
      </p:sp>
      <p:sp>
        <p:nvSpPr>
          <p:cNvPr id="920" name="Google Shape;920;p83"/>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1" name="Google Shape;921;p83"/>
          <p:cNvPicPr preferRelativeResize="0"/>
          <p:nvPr/>
        </p:nvPicPr>
        <p:blipFill rotWithShape="1">
          <a:blip r:embed="rId3">
            <a:alphaModFix/>
          </a:blip>
          <a:srcRect b="0" l="0" r="0" t="0"/>
          <a:stretch/>
        </p:blipFill>
        <p:spPr>
          <a:xfrm>
            <a:off x="431800" y="971550"/>
            <a:ext cx="7553900" cy="3665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27" name="Google Shape;927;p84"/>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928" name="Google Shape;928;p84"/>
          <p:cNvSpPr/>
          <p:nvPr/>
        </p:nvSpPr>
        <p:spPr>
          <a:xfrm>
            <a:off x="431800" y="573975"/>
            <a:ext cx="49338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Continuous Integration </a:t>
            </a:r>
            <a:endParaRPr b="0" i="0" sz="1100" u="none" cap="none" strike="noStrike">
              <a:solidFill>
                <a:srgbClr val="000000"/>
              </a:solidFill>
              <a:latin typeface="Arial"/>
              <a:ea typeface="Arial"/>
              <a:cs typeface="Arial"/>
              <a:sym typeface="Arial"/>
            </a:endParaRPr>
          </a:p>
        </p:txBody>
      </p:sp>
      <p:pic>
        <p:nvPicPr>
          <p:cNvPr id="929" name="Google Shape;929;p84"/>
          <p:cNvPicPr preferRelativeResize="0"/>
          <p:nvPr/>
        </p:nvPicPr>
        <p:blipFill rotWithShape="1">
          <a:blip r:embed="rId3">
            <a:alphaModFix/>
          </a:blip>
          <a:srcRect b="0" l="0" r="0" t="0"/>
          <a:stretch/>
        </p:blipFill>
        <p:spPr>
          <a:xfrm>
            <a:off x="152400" y="1637025"/>
            <a:ext cx="8839204" cy="2097585"/>
          </a:xfrm>
          <a:prstGeom prst="rect">
            <a:avLst/>
          </a:prstGeom>
          <a:noFill/>
          <a:ln>
            <a:noFill/>
          </a:ln>
        </p:spPr>
      </p:pic>
      <p:pic>
        <p:nvPicPr>
          <p:cNvPr id="930" name="Google Shape;930;p84"/>
          <p:cNvPicPr preferRelativeResize="0"/>
          <p:nvPr/>
        </p:nvPicPr>
        <p:blipFill rotWithShape="1">
          <a:blip r:embed="rId4">
            <a:alphaModFix/>
          </a:blip>
          <a:srcRect b="0" l="0" r="0" t="0"/>
          <a:stretch/>
        </p:blipFill>
        <p:spPr>
          <a:xfrm>
            <a:off x="537725" y="3734600"/>
            <a:ext cx="1201500" cy="675093"/>
          </a:xfrm>
          <a:prstGeom prst="rect">
            <a:avLst/>
          </a:prstGeom>
          <a:noFill/>
          <a:ln>
            <a:noFill/>
          </a:ln>
        </p:spPr>
      </p:pic>
      <p:pic>
        <p:nvPicPr>
          <p:cNvPr id="931" name="Google Shape;931;p84"/>
          <p:cNvPicPr preferRelativeResize="0"/>
          <p:nvPr/>
        </p:nvPicPr>
        <p:blipFill rotWithShape="1">
          <a:blip r:embed="rId5">
            <a:alphaModFix/>
          </a:blip>
          <a:srcRect b="0" l="0" r="0" t="0"/>
          <a:stretch/>
        </p:blipFill>
        <p:spPr>
          <a:xfrm>
            <a:off x="2090375" y="3836080"/>
            <a:ext cx="1475025" cy="573625"/>
          </a:xfrm>
          <a:prstGeom prst="rect">
            <a:avLst/>
          </a:prstGeom>
          <a:noFill/>
          <a:ln>
            <a:noFill/>
          </a:ln>
        </p:spPr>
      </p:pic>
      <p:pic>
        <p:nvPicPr>
          <p:cNvPr id="932" name="Google Shape;932;p84"/>
          <p:cNvPicPr preferRelativeResize="0"/>
          <p:nvPr/>
        </p:nvPicPr>
        <p:blipFill rotWithShape="1">
          <a:blip r:embed="rId6">
            <a:alphaModFix/>
          </a:blip>
          <a:srcRect b="0" l="0" r="0" t="0"/>
          <a:stretch/>
        </p:blipFill>
        <p:spPr>
          <a:xfrm>
            <a:off x="3764550" y="3836075"/>
            <a:ext cx="2087975" cy="626400"/>
          </a:xfrm>
          <a:prstGeom prst="rect">
            <a:avLst/>
          </a:prstGeom>
          <a:noFill/>
          <a:ln>
            <a:noFill/>
          </a:ln>
        </p:spPr>
      </p:pic>
      <p:pic>
        <p:nvPicPr>
          <p:cNvPr id="933" name="Google Shape;933;p84"/>
          <p:cNvPicPr preferRelativeResize="0"/>
          <p:nvPr/>
        </p:nvPicPr>
        <p:blipFill rotWithShape="1">
          <a:blip r:embed="rId7">
            <a:alphaModFix/>
          </a:blip>
          <a:srcRect b="16382" l="0" r="0" t="16389"/>
          <a:stretch/>
        </p:blipFill>
        <p:spPr>
          <a:xfrm>
            <a:off x="5852525" y="3836075"/>
            <a:ext cx="1400125" cy="626400"/>
          </a:xfrm>
          <a:prstGeom prst="rect">
            <a:avLst/>
          </a:prstGeom>
          <a:noFill/>
          <a:ln>
            <a:noFill/>
          </a:ln>
        </p:spPr>
      </p:pic>
      <p:pic>
        <p:nvPicPr>
          <p:cNvPr id="934" name="Google Shape;934;p84"/>
          <p:cNvPicPr preferRelativeResize="0"/>
          <p:nvPr/>
        </p:nvPicPr>
        <p:blipFill rotWithShape="1">
          <a:blip r:embed="rId8">
            <a:alphaModFix/>
          </a:blip>
          <a:srcRect b="0" l="0" r="0" t="0"/>
          <a:stretch/>
        </p:blipFill>
        <p:spPr>
          <a:xfrm>
            <a:off x="7417205" y="3848127"/>
            <a:ext cx="1488795" cy="675100"/>
          </a:xfrm>
          <a:prstGeom prst="rect">
            <a:avLst/>
          </a:prstGeom>
          <a:noFill/>
          <a:ln>
            <a:noFill/>
          </a:ln>
        </p:spPr>
      </p:pic>
      <p:pic>
        <p:nvPicPr>
          <p:cNvPr id="935" name="Google Shape;935;p84"/>
          <p:cNvPicPr preferRelativeResize="0"/>
          <p:nvPr/>
        </p:nvPicPr>
        <p:blipFill rotWithShape="1">
          <a:blip r:embed="rId9">
            <a:alphaModFix/>
          </a:blip>
          <a:srcRect b="0" l="0" r="0" t="0"/>
          <a:stretch/>
        </p:blipFill>
        <p:spPr>
          <a:xfrm>
            <a:off x="537725" y="4427800"/>
            <a:ext cx="1638925" cy="573625"/>
          </a:xfrm>
          <a:prstGeom prst="rect">
            <a:avLst/>
          </a:prstGeom>
          <a:noFill/>
          <a:ln>
            <a:noFill/>
          </a:ln>
        </p:spPr>
      </p:pic>
      <p:pic>
        <p:nvPicPr>
          <p:cNvPr id="936" name="Google Shape;936;p84"/>
          <p:cNvPicPr preferRelativeResize="0"/>
          <p:nvPr/>
        </p:nvPicPr>
        <p:blipFill rotWithShape="1">
          <a:blip r:embed="rId10">
            <a:alphaModFix/>
          </a:blip>
          <a:srcRect b="0" l="0" r="0" t="0"/>
          <a:stretch/>
        </p:blipFill>
        <p:spPr>
          <a:xfrm>
            <a:off x="2256788" y="4427796"/>
            <a:ext cx="926487" cy="573625"/>
          </a:xfrm>
          <a:prstGeom prst="rect">
            <a:avLst/>
          </a:prstGeom>
          <a:noFill/>
          <a:ln>
            <a:noFill/>
          </a:ln>
        </p:spPr>
      </p:pic>
      <p:pic>
        <p:nvPicPr>
          <p:cNvPr id="937" name="Google Shape;937;p84"/>
          <p:cNvPicPr preferRelativeResize="0"/>
          <p:nvPr/>
        </p:nvPicPr>
        <p:blipFill rotWithShape="1">
          <a:blip r:embed="rId11">
            <a:alphaModFix/>
          </a:blip>
          <a:srcRect b="0" l="0" r="0" t="0"/>
          <a:stretch/>
        </p:blipFill>
        <p:spPr>
          <a:xfrm>
            <a:off x="3995000" y="4419219"/>
            <a:ext cx="1488800" cy="590794"/>
          </a:xfrm>
          <a:prstGeom prst="rect">
            <a:avLst/>
          </a:prstGeom>
          <a:noFill/>
          <a:ln>
            <a:noFill/>
          </a:ln>
        </p:spPr>
      </p:pic>
      <p:pic>
        <p:nvPicPr>
          <p:cNvPr id="938" name="Google Shape;938;p84"/>
          <p:cNvPicPr preferRelativeResize="0"/>
          <p:nvPr/>
        </p:nvPicPr>
        <p:blipFill rotWithShape="1">
          <a:blip r:embed="rId12">
            <a:alphaModFix/>
          </a:blip>
          <a:srcRect b="22051" l="20632" r="21363" t="21377"/>
          <a:stretch/>
        </p:blipFill>
        <p:spPr>
          <a:xfrm>
            <a:off x="6394288" y="4445150"/>
            <a:ext cx="552662" cy="538950"/>
          </a:xfrm>
          <a:prstGeom prst="rect">
            <a:avLst/>
          </a:prstGeom>
          <a:noFill/>
          <a:ln>
            <a:noFill/>
          </a:ln>
        </p:spPr>
      </p:pic>
      <p:pic>
        <p:nvPicPr>
          <p:cNvPr id="939" name="Google Shape;939;p84"/>
          <p:cNvPicPr preferRelativeResize="0"/>
          <p:nvPr/>
        </p:nvPicPr>
        <p:blipFill rotWithShape="1">
          <a:blip r:embed="rId13">
            <a:alphaModFix/>
          </a:blip>
          <a:srcRect b="0" l="0" r="0" t="0"/>
          <a:stretch/>
        </p:blipFill>
        <p:spPr>
          <a:xfrm>
            <a:off x="6738263" y="241225"/>
            <a:ext cx="1659166" cy="1104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8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945" name="Google Shape;945;p85"/>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946" name="Google Shape;946;p85"/>
          <p:cNvSpPr/>
          <p:nvPr/>
        </p:nvSpPr>
        <p:spPr>
          <a:xfrm>
            <a:off x="431800" y="573975"/>
            <a:ext cx="49338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Maven ?</a:t>
            </a:r>
            <a:endParaRPr b="0" i="0" sz="1100" u="none" cap="none" strike="noStrike">
              <a:solidFill>
                <a:srgbClr val="000000"/>
              </a:solidFill>
              <a:latin typeface="Arial"/>
              <a:ea typeface="Arial"/>
              <a:cs typeface="Arial"/>
              <a:sym typeface="Arial"/>
            </a:endParaRPr>
          </a:p>
        </p:txBody>
      </p:sp>
      <p:pic>
        <p:nvPicPr>
          <p:cNvPr id="947" name="Google Shape;947;p85"/>
          <p:cNvPicPr preferRelativeResize="0"/>
          <p:nvPr/>
        </p:nvPicPr>
        <p:blipFill rotWithShape="1">
          <a:blip r:embed="rId3">
            <a:alphaModFix/>
          </a:blip>
          <a:srcRect b="0" l="0" r="0" t="0"/>
          <a:stretch/>
        </p:blipFill>
        <p:spPr>
          <a:xfrm>
            <a:off x="3971250" y="2967025"/>
            <a:ext cx="1201500" cy="675093"/>
          </a:xfrm>
          <a:prstGeom prst="rect">
            <a:avLst/>
          </a:prstGeom>
          <a:noFill/>
          <a:ln>
            <a:noFill/>
          </a:ln>
        </p:spPr>
      </p:pic>
      <p:sp>
        <p:nvSpPr>
          <p:cNvPr id="948" name="Google Shape;948;p85"/>
          <p:cNvSpPr/>
          <p:nvPr/>
        </p:nvSpPr>
        <p:spPr>
          <a:xfrm>
            <a:off x="299500" y="1129512"/>
            <a:ext cx="8187000" cy="15696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0"/>
              </a:spcBef>
              <a:spcAft>
                <a:spcPts val="0"/>
              </a:spcAft>
              <a:buClr>
                <a:srgbClr val="AF5E95"/>
              </a:buClr>
              <a:buSzPts val="1700"/>
              <a:buFont typeface="Noto Sans Symbols"/>
              <a:buChar char="⮚"/>
            </a:pPr>
            <a:r>
              <a:rPr b="1" i="0" lang="tr-TR" sz="1700" u="none" cap="none" strike="noStrike">
                <a:solidFill>
                  <a:srgbClr val="202124"/>
                </a:solidFill>
                <a:highlight>
                  <a:srgbClr val="FFFFFF"/>
                </a:highlight>
                <a:latin typeface="Arial"/>
                <a:ea typeface="Arial"/>
                <a:cs typeface="Arial"/>
                <a:sym typeface="Arial"/>
              </a:rPr>
              <a:t>Maven</a:t>
            </a:r>
            <a:r>
              <a:rPr b="0" i="0" lang="tr-TR" sz="1700" u="none" cap="none" strike="noStrike">
                <a:solidFill>
                  <a:srgbClr val="202124"/>
                </a:solidFill>
                <a:highlight>
                  <a:srgbClr val="FFFFFF"/>
                </a:highlight>
                <a:latin typeface="Arial"/>
                <a:ea typeface="Arial"/>
                <a:cs typeface="Arial"/>
                <a:sym typeface="Arial"/>
              </a:rPr>
              <a:t> is a powerful project management tool that is based on POM (project object model).</a:t>
            </a:r>
            <a:endParaRPr b="0" i="0" sz="17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202124"/>
              </a:solidFill>
              <a:highlight>
                <a:srgbClr val="FFFFFF"/>
              </a:highlight>
              <a:latin typeface="Arial"/>
              <a:ea typeface="Arial"/>
              <a:cs typeface="Arial"/>
              <a:sym typeface="Arial"/>
            </a:endParaRPr>
          </a:p>
          <a:p>
            <a:pPr indent="-336550" lvl="0" marL="457200" marR="0" rtl="0" algn="l">
              <a:lnSpc>
                <a:spcPct val="100000"/>
              </a:lnSpc>
              <a:spcBef>
                <a:spcPts val="0"/>
              </a:spcBef>
              <a:spcAft>
                <a:spcPts val="0"/>
              </a:spcAft>
              <a:buClr>
                <a:srgbClr val="AF5E95"/>
              </a:buClr>
              <a:buSzPts val="1700"/>
              <a:buFont typeface="Noto Sans Symbols"/>
              <a:buChar char="⮚"/>
            </a:pPr>
            <a:r>
              <a:rPr b="0" i="0" lang="tr-TR" sz="1700" u="none" cap="none" strike="noStrike">
                <a:solidFill>
                  <a:srgbClr val="202124"/>
                </a:solidFill>
                <a:highlight>
                  <a:srgbClr val="FFFFFF"/>
                </a:highlight>
                <a:latin typeface="Arial"/>
                <a:ea typeface="Arial"/>
                <a:cs typeface="Arial"/>
                <a:sym typeface="Arial"/>
              </a:rPr>
              <a:t>It is </a:t>
            </a:r>
            <a:r>
              <a:rPr b="1" i="0" lang="tr-TR" sz="1700" u="none" cap="none" strike="noStrike">
                <a:solidFill>
                  <a:srgbClr val="202124"/>
                </a:solidFill>
                <a:highlight>
                  <a:srgbClr val="FFFFFF"/>
                </a:highlight>
                <a:latin typeface="Arial"/>
                <a:ea typeface="Arial"/>
                <a:cs typeface="Arial"/>
                <a:sym typeface="Arial"/>
              </a:rPr>
              <a:t>used</a:t>
            </a:r>
            <a:r>
              <a:rPr b="0" i="0" lang="tr-TR" sz="1700" u="none" cap="none" strike="noStrike">
                <a:solidFill>
                  <a:srgbClr val="202124"/>
                </a:solidFill>
                <a:highlight>
                  <a:srgbClr val="FFFFFF"/>
                </a:highlight>
                <a:latin typeface="Arial"/>
                <a:ea typeface="Arial"/>
                <a:cs typeface="Arial"/>
                <a:sym typeface="Arial"/>
              </a:rPr>
              <a:t> for projects build, dependency and documentation.</a:t>
            </a:r>
            <a:endParaRPr b="0" i="0" sz="17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954" name="Google Shape;954;p86"/>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955" name="Google Shape;955;p86"/>
          <p:cNvSpPr/>
          <p:nvPr/>
        </p:nvSpPr>
        <p:spPr>
          <a:xfrm>
            <a:off x="431800" y="573975"/>
            <a:ext cx="49338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Npm ?</a:t>
            </a:r>
            <a:endParaRPr b="0" i="0" sz="1100" u="none" cap="none" strike="noStrike">
              <a:solidFill>
                <a:srgbClr val="000000"/>
              </a:solidFill>
              <a:latin typeface="Arial"/>
              <a:ea typeface="Arial"/>
              <a:cs typeface="Arial"/>
              <a:sym typeface="Arial"/>
            </a:endParaRPr>
          </a:p>
        </p:txBody>
      </p:sp>
      <p:pic>
        <p:nvPicPr>
          <p:cNvPr id="956" name="Google Shape;956;p86"/>
          <p:cNvPicPr preferRelativeResize="0"/>
          <p:nvPr/>
        </p:nvPicPr>
        <p:blipFill rotWithShape="1">
          <a:blip r:embed="rId3">
            <a:alphaModFix/>
          </a:blip>
          <a:srcRect b="0" l="0" r="0" t="0"/>
          <a:stretch/>
        </p:blipFill>
        <p:spPr>
          <a:xfrm>
            <a:off x="3834487" y="3171305"/>
            <a:ext cx="1475025" cy="573625"/>
          </a:xfrm>
          <a:prstGeom prst="rect">
            <a:avLst/>
          </a:prstGeom>
          <a:noFill/>
          <a:ln>
            <a:noFill/>
          </a:ln>
        </p:spPr>
      </p:pic>
      <p:sp>
        <p:nvSpPr>
          <p:cNvPr id="957" name="Google Shape;957;p86"/>
          <p:cNvSpPr/>
          <p:nvPr/>
        </p:nvSpPr>
        <p:spPr>
          <a:xfrm>
            <a:off x="299500" y="1129512"/>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npm</a:t>
            </a:r>
            <a:r>
              <a:rPr b="0" i="0" lang="tr-TR" sz="1600" u="none" cap="none" strike="noStrike">
                <a:solidFill>
                  <a:srgbClr val="202124"/>
                </a:solidFill>
                <a:highlight>
                  <a:srgbClr val="FFFFFF"/>
                </a:highlight>
                <a:latin typeface="Arial"/>
                <a:ea typeface="Arial"/>
                <a:cs typeface="Arial"/>
                <a:sym typeface="Arial"/>
              </a:rPr>
              <a:t> is the package manager for the Node JavaScript platform.</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202124"/>
                </a:solidFill>
                <a:highlight>
                  <a:srgbClr val="FFFFFF"/>
                </a:highlight>
                <a:latin typeface="Arial"/>
                <a:ea typeface="Arial"/>
                <a:cs typeface="Arial"/>
                <a:sym typeface="Arial"/>
              </a:rPr>
              <a:t>Most commonly, it is </a:t>
            </a:r>
            <a:r>
              <a:rPr b="1" i="0" lang="tr-TR" sz="1600" u="none" cap="none" strike="noStrike">
                <a:solidFill>
                  <a:srgbClr val="202124"/>
                </a:solidFill>
                <a:highlight>
                  <a:srgbClr val="FFFFFF"/>
                </a:highlight>
                <a:latin typeface="Arial"/>
                <a:ea typeface="Arial"/>
                <a:cs typeface="Arial"/>
                <a:sym typeface="Arial"/>
              </a:rPr>
              <a:t>used</a:t>
            </a:r>
            <a:r>
              <a:rPr b="0" i="0" lang="tr-TR" sz="1600" u="none" cap="none" strike="noStrike">
                <a:solidFill>
                  <a:srgbClr val="202124"/>
                </a:solidFill>
                <a:highlight>
                  <a:srgbClr val="FFFFFF"/>
                </a:highlight>
                <a:latin typeface="Arial"/>
                <a:ea typeface="Arial"/>
                <a:cs typeface="Arial"/>
                <a:sym typeface="Arial"/>
              </a:rPr>
              <a:t> to publish, discover, install, and develop node programs.</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963" name="Google Shape;963;p87"/>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964" name="Google Shape;964;p87"/>
          <p:cNvSpPr/>
          <p:nvPr/>
        </p:nvSpPr>
        <p:spPr>
          <a:xfrm>
            <a:off x="431800" y="573975"/>
            <a:ext cx="49338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Nuget ?</a:t>
            </a:r>
            <a:endParaRPr b="0" i="0" sz="1100" u="none" cap="none" strike="noStrike">
              <a:solidFill>
                <a:srgbClr val="000000"/>
              </a:solidFill>
              <a:latin typeface="Arial"/>
              <a:ea typeface="Arial"/>
              <a:cs typeface="Arial"/>
              <a:sym typeface="Arial"/>
            </a:endParaRPr>
          </a:p>
        </p:txBody>
      </p:sp>
      <p:pic>
        <p:nvPicPr>
          <p:cNvPr id="965" name="Google Shape;965;p87"/>
          <p:cNvPicPr preferRelativeResize="0"/>
          <p:nvPr/>
        </p:nvPicPr>
        <p:blipFill rotWithShape="1">
          <a:blip r:embed="rId3">
            <a:alphaModFix/>
          </a:blip>
          <a:srcRect b="0" l="0" r="0" t="0"/>
          <a:stretch/>
        </p:blipFill>
        <p:spPr>
          <a:xfrm>
            <a:off x="3349013" y="3028400"/>
            <a:ext cx="2087975" cy="626400"/>
          </a:xfrm>
          <a:prstGeom prst="rect">
            <a:avLst/>
          </a:prstGeom>
          <a:noFill/>
          <a:ln>
            <a:noFill/>
          </a:ln>
        </p:spPr>
      </p:pic>
      <p:sp>
        <p:nvSpPr>
          <p:cNvPr id="966" name="Google Shape;966;p87"/>
          <p:cNvSpPr/>
          <p:nvPr/>
        </p:nvSpPr>
        <p:spPr>
          <a:xfrm>
            <a:off x="299500" y="1129512"/>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NuGet</a:t>
            </a:r>
            <a:r>
              <a:rPr b="0" i="0" lang="tr-TR" sz="1600" u="none" cap="none" strike="noStrike">
                <a:solidFill>
                  <a:srgbClr val="202124"/>
                </a:solidFill>
                <a:highlight>
                  <a:srgbClr val="FFFFFF"/>
                </a:highlight>
                <a:latin typeface="Arial"/>
                <a:ea typeface="Arial"/>
                <a:cs typeface="Arial"/>
                <a:sym typeface="Arial"/>
              </a:rPr>
              <a:t> provides the tools developers need for creating, publishing, and consuming packages</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202124"/>
                </a:solidFill>
                <a:highlight>
                  <a:srgbClr val="FFFFFF"/>
                </a:highlight>
                <a:latin typeface="Arial"/>
                <a:ea typeface="Arial"/>
                <a:cs typeface="Arial"/>
                <a:sym typeface="Arial"/>
              </a:rPr>
              <a:t>Most importantly, </a:t>
            </a:r>
            <a:r>
              <a:rPr b="1" i="0" lang="tr-TR" sz="1600" u="none" cap="none" strike="noStrike">
                <a:solidFill>
                  <a:srgbClr val="202124"/>
                </a:solidFill>
                <a:highlight>
                  <a:srgbClr val="FFFFFF"/>
                </a:highlight>
                <a:latin typeface="Arial"/>
                <a:ea typeface="Arial"/>
                <a:cs typeface="Arial"/>
                <a:sym typeface="Arial"/>
              </a:rPr>
              <a:t>NuGet</a:t>
            </a:r>
            <a:r>
              <a:rPr b="0" i="0" lang="tr-TR" sz="1600" u="none" cap="none" strike="noStrike">
                <a:solidFill>
                  <a:srgbClr val="202124"/>
                </a:solidFill>
                <a:highlight>
                  <a:srgbClr val="FFFFFF"/>
                </a:highlight>
                <a:latin typeface="Arial"/>
                <a:ea typeface="Arial"/>
                <a:cs typeface="Arial"/>
                <a:sym typeface="Arial"/>
              </a:rPr>
              <a:t> maintains a reference list of packages used in a project and the ability to restore and update those packages from that list.</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972" name="Google Shape;972;p88"/>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973" name="Google Shape;973;p88"/>
          <p:cNvSpPr/>
          <p:nvPr/>
        </p:nvSpPr>
        <p:spPr>
          <a:xfrm>
            <a:off x="431800" y="573975"/>
            <a:ext cx="49338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Gradle ?</a:t>
            </a:r>
            <a:endParaRPr b="0" i="0" sz="1100" u="none" cap="none" strike="noStrike">
              <a:solidFill>
                <a:srgbClr val="000000"/>
              </a:solidFill>
              <a:latin typeface="Arial"/>
              <a:ea typeface="Arial"/>
              <a:cs typeface="Arial"/>
              <a:sym typeface="Arial"/>
            </a:endParaRPr>
          </a:p>
        </p:txBody>
      </p:sp>
      <p:pic>
        <p:nvPicPr>
          <p:cNvPr id="974" name="Google Shape;974;p88"/>
          <p:cNvPicPr preferRelativeResize="0"/>
          <p:nvPr/>
        </p:nvPicPr>
        <p:blipFill rotWithShape="1">
          <a:blip r:embed="rId3">
            <a:alphaModFix/>
          </a:blip>
          <a:srcRect b="0" l="0" r="0" t="0"/>
          <a:stretch/>
        </p:blipFill>
        <p:spPr>
          <a:xfrm>
            <a:off x="3573538" y="3146525"/>
            <a:ext cx="1638925" cy="573625"/>
          </a:xfrm>
          <a:prstGeom prst="rect">
            <a:avLst/>
          </a:prstGeom>
          <a:noFill/>
          <a:ln>
            <a:noFill/>
          </a:ln>
        </p:spPr>
      </p:pic>
      <p:sp>
        <p:nvSpPr>
          <p:cNvPr id="975" name="Google Shape;975;p88"/>
          <p:cNvSpPr/>
          <p:nvPr/>
        </p:nvSpPr>
        <p:spPr>
          <a:xfrm>
            <a:off x="299500" y="1129512"/>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Gradle</a:t>
            </a:r>
            <a:r>
              <a:rPr b="0" i="0" lang="tr-TR" sz="1600" u="none" cap="none" strike="noStrike">
                <a:solidFill>
                  <a:srgbClr val="202124"/>
                </a:solidFill>
                <a:highlight>
                  <a:srgbClr val="FFFFFF"/>
                </a:highlight>
                <a:latin typeface="Arial"/>
                <a:ea typeface="Arial"/>
                <a:cs typeface="Arial"/>
                <a:sym typeface="Arial"/>
              </a:rPr>
              <a:t> is a build automation tool known for its flexibility to build software</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202124"/>
                </a:solidFill>
                <a:highlight>
                  <a:srgbClr val="FFFFFF"/>
                </a:highlight>
                <a:latin typeface="Arial"/>
                <a:ea typeface="Arial"/>
                <a:cs typeface="Arial"/>
                <a:sym typeface="Arial"/>
              </a:rPr>
              <a:t>The building process includes compiling, linking, and packaging the code.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8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981" name="Google Shape;981;p89"/>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982" name="Google Shape;982;p89"/>
          <p:cNvSpPr/>
          <p:nvPr/>
        </p:nvSpPr>
        <p:spPr>
          <a:xfrm>
            <a:off x="431800" y="573975"/>
            <a:ext cx="49338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Build Tool Comparision ?</a:t>
            </a:r>
            <a:endParaRPr b="0" i="0" sz="1100" u="none" cap="none" strike="noStrike">
              <a:solidFill>
                <a:srgbClr val="000000"/>
              </a:solidFill>
              <a:latin typeface="Arial"/>
              <a:ea typeface="Arial"/>
              <a:cs typeface="Arial"/>
              <a:sym typeface="Arial"/>
            </a:endParaRPr>
          </a:p>
        </p:txBody>
      </p:sp>
      <p:pic>
        <p:nvPicPr>
          <p:cNvPr id="983" name="Google Shape;983;p89"/>
          <p:cNvPicPr preferRelativeResize="0"/>
          <p:nvPr/>
        </p:nvPicPr>
        <p:blipFill rotWithShape="1">
          <a:blip r:embed="rId3">
            <a:alphaModFix/>
          </a:blip>
          <a:srcRect b="0" l="0" r="0" t="0"/>
          <a:stretch/>
        </p:blipFill>
        <p:spPr>
          <a:xfrm>
            <a:off x="1798625" y="1012575"/>
            <a:ext cx="5546725" cy="4009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89" name="Google Shape;989;p90"/>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990" name="Google Shape;990;p90"/>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Continuous Integration </a:t>
            </a:r>
            <a:endParaRPr b="0" i="0" sz="1100" u="none" cap="none" strike="noStrike">
              <a:solidFill>
                <a:srgbClr val="000000"/>
              </a:solidFill>
              <a:latin typeface="Arial"/>
              <a:ea typeface="Arial"/>
              <a:cs typeface="Arial"/>
              <a:sym typeface="Arial"/>
            </a:endParaRPr>
          </a:p>
        </p:txBody>
      </p:sp>
      <p:sp>
        <p:nvSpPr>
          <p:cNvPr id="991" name="Google Shape;991;p90"/>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2" name="Google Shape;992;p90"/>
          <p:cNvPicPr preferRelativeResize="0"/>
          <p:nvPr/>
        </p:nvPicPr>
        <p:blipFill rotWithShape="1">
          <a:blip r:embed="rId3">
            <a:alphaModFix/>
          </a:blip>
          <a:srcRect b="0" l="0" r="0" t="0"/>
          <a:stretch/>
        </p:blipFill>
        <p:spPr>
          <a:xfrm>
            <a:off x="152400" y="1637025"/>
            <a:ext cx="8839204" cy="2097585"/>
          </a:xfrm>
          <a:prstGeom prst="rect">
            <a:avLst/>
          </a:prstGeom>
          <a:noFill/>
          <a:ln>
            <a:noFill/>
          </a:ln>
        </p:spPr>
      </p:pic>
      <p:pic>
        <p:nvPicPr>
          <p:cNvPr id="993" name="Google Shape;993;p90"/>
          <p:cNvPicPr preferRelativeResize="0"/>
          <p:nvPr/>
        </p:nvPicPr>
        <p:blipFill rotWithShape="1">
          <a:blip r:embed="rId4">
            <a:alphaModFix/>
          </a:blip>
          <a:srcRect b="32817" l="0" r="0" t="33634"/>
          <a:stretch/>
        </p:blipFill>
        <p:spPr>
          <a:xfrm>
            <a:off x="583175" y="3734600"/>
            <a:ext cx="2011950" cy="674925"/>
          </a:xfrm>
          <a:prstGeom prst="rect">
            <a:avLst/>
          </a:prstGeom>
          <a:noFill/>
          <a:ln>
            <a:noFill/>
          </a:ln>
        </p:spPr>
      </p:pic>
      <p:pic>
        <p:nvPicPr>
          <p:cNvPr id="994" name="Google Shape;994;p90"/>
          <p:cNvPicPr preferRelativeResize="0"/>
          <p:nvPr/>
        </p:nvPicPr>
        <p:blipFill rotWithShape="1">
          <a:blip r:embed="rId5">
            <a:alphaModFix/>
          </a:blip>
          <a:srcRect b="20646" l="0" r="0" t="20645"/>
          <a:stretch/>
        </p:blipFill>
        <p:spPr>
          <a:xfrm>
            <a:off x="2804225" y="3734600"/>
            <a:ext cx="2011950" cy="674925"/>
          </a:xfrm>
          <a:prstGeom prst="rect">
            <a:avLst/>
          </a:prstGeom>
          <a:noFill/>
          <a:ln>
            <a:noFill/>
          </a:ln>
        </p:spPr>
      </p:pic>
      <p:pic>
        <p:nvPicPr>
          <p:cNvPr id="995" name="Google Shape;995;p90"/>
          <p:cNvPicPr preferRelativeResize="0"/>
          <p:nvPr/>
        </p:nvPicPr>
        <p:blipFill rotWithShape="1">
          <a:blip r:embed="rId6">
            <a:alphaModFix/>
          </a:blip>
          <a:srcRect b="22767" l="0" r="0" t="16757"/>
          <a:stretch/>
        </p:blipFill>
        <p:spPr>
          <a:xfrm>
            <a:off x="5283124" y="3810800"/>
            <a:ext cx="2406151" cy="532175"/>
          </a:xfrm>
          <a:prstGeom prst="rect">
            <a:avLst/>
          </a:prstGeom>
          <a:noFill/>
          <a:ln>
            <a:noFill/>
          </a:ln>
        </p:spPr>
      </p:pic>
      <p:pic>
        <p:nvPicPr>
          <p:cNvPr id="996" name="Google Shape;996;p90"/>
          <p:cNvPicPr preferRelativeResize="0"/>
          <p:nvPr/>
        </p:nvPicPr>
        <p:blipFill rotWithShape="1">
          <a:blip r:embed="rId7">
            <a:alphaModFix/>
          </a:blip>
          <a:srcRect b="0" l="0" r="0" t="0"/>
          <a:stretch/>
        </p:blipFill>
        <p:spPr>
          <a:xfrm>
            <a:off x="6738263" y="241225"/>
            <a:ext cx="1659166" cy="1104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tr-TR" sz="1200" u="none" cap="none" strike="noStrike">
                <a:solidFill>
                  <a:srgbClr val="FFFFFF"/>
                </a:solidFill>
                <a:latin typeface="Barlow Light"/>
                <a:ea typeface="Barlow Light"/>
                <a:cs typeface="Barlow Light"/>
                <a:sym typeface="Barlow Light"/>
              </a:rPr>
              <a:t>‹#›</a:t>
            </a:fld>
            <a:endParaRPr b="1" i="0" sz="1200" u="none" cap="none" strike="noStrike">
              <a:solidFill>
                <a:srgbClr val="FFFFFF"/>
              </a:solidFill>
              <a:latin typeface="Barlow Light"/>
              <a:ea typeface="Barlow Light"/>
              <a:cs typeface="Barlow Light"/>
              <a:sym typeface="Barlow Light"/>
            </a:endParaRPr>
          </a:p>
        </p:txBody>
      </p:sp>
      <p:sp>
        <p:nvSpPr>
          <p:cNvPr id="1002" name="Google Shape;1002;p91"/>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03" name="Google Shape;1003;p91"/>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JUnit ?</a:t>
            </a:r>
            <a:endParaRPr b="0" i="0" sz="1100" u="none" cap="none" strike="noStrike">
              <a:solidFill>
                <a:srgbClr val="000000"/>
              </a:solidFill>
              <a:latin typeface="Arial"/>
              <a:ea typeface="Arial"/>
              <a:cs typeface="Arial"/>
              <a:sym typeface="Arial"/>
            </a:endParaRPr>
          </a:p>
        </p:txBody>
      </p:sp>
      <p:sp>
        <p:nvSpPr>
          <p:cNvPr id="1004" name="Google Shape;1004;p91"/>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5" name="Google Shape;1005;p91"/>
          <p:cNvPicPr preferRelativeResize="0"/>
          <p:nvPr/>
        </p:nvPicPr>
        <p:blipFill rotWithShape="1">
          <a:blip r:embed="rId3">
            <a:alphaModFix/>
          </a:blip>
          <a:srcRect b="32817" l="0" r="0" t="33634"/>
          <a:stretch/>
        </p:blipFill>
        <p:spPr>
          <a:xfrm>
            <a:off x="3692850" y="3513525"/>
            <a:ext cx="2011950" cy="674925"/>
          </a:xfrm>
          <a:prstGeom prst="rect">
            <a:avLst/>
          </a:prstGeom>
          <a:noFill/>
          <a:ln>
            <a:noFill/>
          </a:ln>
        </p:spPr>
      </p:pic>
      <p:sp>
        <p:nvSpPr>
          <p:cNvPr id="1006" name="Google Shape;1006;p91"/>
          <p:cNvSpPr/>
          <p:nvPr/>
        </p:nvSpPr>
        <p:spPr>
          <a:xfrm>
            <a:off x="299500" y="1129512"/>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3A3F50"/>
                </a:solidFill>
                <a:highlight>
                  <a:srgbClr val="FFFFFF"/>
                </a:highlight>
                <a:latin typeface="Arial"/>
                <a:ea typeface="Arial"/>
                <a:cs typeface="Arial"/>
                <a:sym typeface="Arial"/>
              </a:rPr>
              <a:t>JUnit is a unit testing framework for Java programming language.</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3A3F50"/>
                </a:solidFill>
                <a:highlight>
                  <a:srgbClr val="FFFFFF"/>
                </a:highlight>
                <a:latin typeface="Arial"/>
                <a:ea typeface="Arial"/>
                <a:cs typeface="Arial"/>
                <a:sym typeface="Arial"/>
              </a:rPr>
              <a:t>JUnit has been important in the development of test-driven development, and is one of a family of unit testing frameworks collectively known as xUnit, that originated with JUnit.</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9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tr-TR" sz="1200" u="none" cap="none" strike="noStrike">
                <a:solidFill>
                  <a:srgbClr val="FFFFFF"/>
                </a:solidFill>
                <a:latin typeface="Barlow Light"/>
                <a:ea typeface="Barlow Light"/>
                <a:cs typeface="Barlow Light"/>
                <a:sym typeface="Barlow Light"/>
              </a:rPr>
              <a:t>‹#›</a:t>
            </a:fld>
            <a:endParaRPr b="1" i="0" sz="1200" u="none" cap="none" strike="noStrike">
              <a:solidFill>
                <a:srgbClr val="FFFFFF"/>
              </a:solidFill>
              <a:latin typeface="Barlow Light"/>
              <a:ea typeface="Barlow Light"/>
              <a:cs typeface="Barlow Light"/>
              <a:sym typeface="Barlow Light"/>
            </a:endParaRPr>
          </a:p>
        </p:txBody>
      </p:sp>
      <p:sp>
        <p:nvSpPr>
          <p:cNvPr id="1012" name="Google Shape;1012;p92"/>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13" name="Google Shape;1013;p92"/>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JUnit ?</a:t>
            </a:r>
            <a:endParaRPr b="0" i="0" sz="1100" u="none" cap="none" strike="noStrike">
              <a:solidFill>
                <a:srgbClr val="000000"/>
              </a:solidFill>
              <a:latin typeface="Arial"/>
              <a:ea typeface="Arial"/>
              <a:cs typeface="Arial"/>
              <a:sym typeface="Arial"/>
            </a:endParaRPr>
          </a:p>
        </p:txBody>
      </p:sp>
      <p:sp>
        <p:nvSpPr>
          <p:cNvPr id="1014" name="Google Shape;1014;p92"/>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5" name="Google Shape;1015;p92"/>
          <p:cNvPicPr preferRelativeResize="0"/>
          <p:nvPr/>
        </p:nvPicPr>
        <p:blipFill rotWithShape="1">
          <a:blip r:embed="rId3">
            <a:alphaModFix/>
          </a:blip>
          <a:srcRect b="0" l="0" r="0" t="0"/>
          <a:stretch/>
        </p:blipFill>
        <p:spPr>
          <a:xfrm>
            <a:off x="460725" y="1012575"/>
            <a:ext cx="7707874" cy="3940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9"/>
          <p:cNvSpPr txBox="1"/>
          <p:nvPr>
            <p:ph type="ctrTitle"/>
          </p:nvPr>
        </p:nvSpPr>
        <p:spPr>
          <a:xfrm>
            <a:off x="1085850" y="1991850"/>
            <a:ext cx="4676700" cy="1159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sz="3600">
              <a:solidFill>
                <a:srgbClr val="741B47"/>
              </a:solidFill>
              <a:latin typeface="Raleway Medium"/>
              <a:ea typeface="Raleway Medium"/>
              <a:cs typeface="Raleway Medium"/>
              <a:sym typeface="Raleway Medium"/>
            </a:endParaRPr>
          </a:p>
        </p:txBody>
      </p:sp>
      <p:sp>
        <p:nvSpPr>
          <p:cNvPr id="464" name="Google Shape;464;p3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pic>
        <p:nvPicPr>
          <p:cNvPr id="465" name="Google Shape;465;p39"/>
          <p:cNvPicPr preferRelativeResize="0"/>
          <p:nvPr/>
        </p:nvPicPr>
        <p:blipFill rotWithShape="1">
          <a:blip r:embed="rId3">
            <a:alphaModFix/>
          </a:blip>
          <a:srcRect b="0" l="0" r="0" t="0"/>
          <a:stretch/>
        </p:blipFill>
        <p:spPr>
          <a:xfrm>
            <a:off x="5442375" y="912463"/>
            <a:ext cx="3076650" cy="261687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9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tr-TR" sz="1200" u="none" cap="none" strike="noStrike">
                <a:solidFill>
                  <a:srgbClr val="FFFFFF"/>
                </a:solidFill>
                <a:latin typeface="Barlow Light"/>
                <a:ea typeface="Barlow Light"/>
                <a:cs typeface="Barlow Light"/>
                <a:sym typeface="Barlow Light"/>
              </a:rPr>
              <a:t>‹#›</a:t>
            </a:fld>
            <a:endParaRPr b="1" i="0" sz="1200" u="none" cap="none" strike="noStrike">
              <a:solidFill>
                <a:srgbClr val="FFFFFF"/>
              </a:solidFill>
              <a:latin typeface="Barlow Light"/>
              <a:ea typeface="Barlow Light"/>
              <a:cs typeface="Barlow Light"/>
              <a:sym typeface="Barlow Light"/>
            </a:endParaRPr>
          </a:p>
        </p:txBody>
      </p:sp>
      <p:sp>
        <p:nvSpPr>
          <p:cNvPr id="1021" name="Google Shape;1021;p93"/>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22" name="Google Shape;1022;p93"/>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Jococo ?</a:t>
            </a:r>
            <a:endParaRPr b="0" i="0" sz="1100" u="none" cap="none" strike="noStrike">
              <a:solidFill>
                <a:srgbClr val="000000"/>
              </a:solidFill>
              <a:latin typeface="Arial"/>
              <a:ea typeface="Arial"/>
              <a:cs typeface="Arial"/>
              <a:sym typeface="Arial"/>
            </a:endParaRPr>
          </a:p>
        </p:txBody>
      </p:sp>
      <p:sp>
        <p:nvSpPr>
          <p:cNvPr id="1023" name="Google Shape;1023;p93"/>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4" name="Google Shape;1024;p93"/>
          <p:cNvPicPr preferRelativeResize="0"/>
          <p:nvPr/>
        </p:nvPicPr>
        <p:blipFill rotWithShape="1">
          <a:blip r:embed="rId3">
            <a:alphaModFix/>
          </a:blip>
          <a:srcRect b="20646" l="0" r="0" t="20645"/>
          <a:stretch/>
        </p:blipFill>
        <p:spPr>
          <a:xfrm>
            <a:off x="3566025" y="3793525"/>
            <a:ext cx="2011950" cy="674925"/>
          </a:xfrm>
          <a:prstGeom prst="rect">
            <a:avLst/>
          </a:prstGeom>
          <a:noFill/>
          <a:ln>
            <a:noFill/>
          </a:ln>
        </p:spPr>
      </p:pic>
      <p:sp>
        <p:nvSpPr>
          <p:cNvPr id="1025" name="Google Shape;1025;p93"/>
          <p:cNvSpPr/>
          <p:nvPr/>
        </p:nvSpPr>
        <p:spPr>
          <a:xfrm>
            <a:off x="299500" y="1512075"/>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JaCoCo</a:t>
            </a:r>
            <a:r>
              <a:rPr b="0" i="0" lang="tr-TR" sz="1600" u="none" cap="none" strike="noStrike">
                <a:solidFill>
                  <a:srgbClr val="202124"/>
                </a:solidFill>
                <a:highlight>
                  <a:srgbClr val="FFFFFF"/>
                </a:highlight>
                <a:latin typeface="Arial"/>
                <a:ea typeface="Arial"/>
                <a:cs typeface="Arial"/>
                <a:sym typeface="Arial"/>
              </a:rPr>
              <a:t> is an open source toolkit for measuring code coverage in a code base and reporting it through visual reports</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330200" lvl="0" marL="457200" marR="0" rtl="0" algn="l">
              <a:lnSpc>
                <a:spcPct val="100000"/>
              </a:lnSpc>
              <a:spcBef>
                <a:spcPts val="0"/>
              </a:spcBef>
              <a:spcAft>
                <a:spcPts val="0"/>
              </a:spcAft>
              <a:buClr>
                <a:srgbClr val="202124"/>
              </a:buClr>
              <a:buSzPts val="1600"/>
              <a:buFont typeface="Arial"/>
              <a:buChar char="⮚"/>
            </a:pPr>
            <a:r>
              <a:rPr b="1" i="0" lang="tr-TR" sz="1600" u="none" cap="none" strike="noStrike">
                <a:solidFill>
                  <a:srgbClr val="3A3F50"/>
                </a:solidFill>
                <a:highlight>
                  <a:srgbClr val="FFFFFF"/>
                </a:highlight>
                <a:latin typeface="Raleway"/>
                <a:ea typeface="Raleway"/>
                <a:cs typeface="Raleway"/>
                <a:sym typeface="Raleway"/>
              </a:rPr>
              <a:t>Code coverage</a:t>
            </a:r>
            <a:r>
              <a:rPr b="0" i="0" lang="tr-TR" sz="1600" u="none" cap="none" strike="noStrike">
                <a:solidFill>
                  <a:srgbClr val="3A3F50"/>
                </a:solidFill>
                <a:highlight>
                  <a:srgbClr val="FFFFFF"/>
                </a:highlight>
                <a:latin typeface="Raleway"/>
                <a:ea typeface="Raleway"/>
                <a:cs typeface="Raleway"/>
                <a:sym typeface="Raleway"/>
              </a:rPr>
              <a:t> is a software metric used to measure how many lines of our code are executed during automated tests.</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tr-TR" sz="1200" u="none" cap="none" strike="noStrike">
                <a:solidFill>
                  <a:srgbClr val="FFFFFF"/>
                </a:solidFill>
                <a:latin typeface="Barlow Light"/>
                <a:ea typeface="Barlow Light"/>
                <a:cs typeface="Barlow Light"/>
                <a:sym typeface="Barlow Light"/>
              </a:rPr>
              <a:t>‹#›</a:t>
            </a:fld>
            <a:endParaRPr b="1" i="0" sz="1200" u="none" cap="none" strike="noStrike">
              <a:solidFill>
                <a:srgbClr val="FFFFFF"/>
              </a:solidFill>
              <a:latin typeface="Barlow Light"/>
              <a:ea typeface="Barlow Light"/>
              <a:cs typeface="Barlow Light"/>
              <a:sym typeface="Barlow Light"/>
            </a:endParaRPr>
          </a:p>
        </p:txBody>
      </p:sp>
      <p:sp>
        <p:nvSpPr>
          <p:cNvPr id="1031" name="Google Shape;1031;p94"/>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32" name="Google Shape;1032;p94"/>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Jococo ?</a:t>
            </a:r>
            <a:endParaRPr b="0" i="0" sz="1100" u="none" cap="none" strike="noStrike">
              <a:solidFill>
                <a:srgbClr val="000000"/>
              </a:solidFill>
              <a:latin typeface="Arial"/>
              <a:ea typeface="Arial"/>
              <a:cs typeface="Arial"/>
              <a:sym typeface="Arial"/>
            </a:endParaRPr>
          </a:p>
        </p:txBody>
      </p:sp>
      <p:sp>
        <p:nvSpPr>
          <p:cNvPr id="1033" name="Google Shape;1033;p94"/>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4" name="Google Shape;1034;p94"/>
          <p:cNvPicPr preferRelativeResize="0"/>
          <p:nvPr/>
        </p:nvPicPr>
        <p:blipFill rotWithShape="1">
          <a:blip r:embed="rId3">
            <a:alphaModFix/>
          </a:blip>
          <a:srcRect b="0" l="0" r="0" t="0"/>
          <a:stretch/>
        </p:blipFill>
        <p:spPr>
          <a:xfrm>
            <a:off x="152400" y="1267450"/>
            <a:ext cx="8660826" cy="2697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9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tr-TR" sz="1200" u="none" cap="none" strike="noStrike">
                <a:solidFill>
                  <a:srgbClr val="FFFFFF"/>
                </a:solidFill>
                <a:latin typeface="Barlow Light"/>
                <a:ea typeface="Barlow Light"/>
                <a:cs typeface="Barlow Light"/>
                <a:sym typeface="Barlow Light"/>
              </a:rPr>
              <a:t>‹#›</a:t>
            </a:fld>
            <a:endParaRPr b="1" i="0" sz="1200" u="none" cap="none" strike="noStrike">
              <a:solidFill>
                <a:srgbClr val="FFFFFF"/>
              </a:solidFill>
              <a:latin typeface="Barlow Light"/>
              <a:ea typeface="Barlow Light"/>
              <a:cs typeface="Barlow Light"/>
              <a:sym typeface="Barlow Light"/>
            </a:endParaRPr>
          </a:p>
        </p:txBody>
      </p:sp>
      <p:sp>
        <p:nvSpPr>
          <p:cNvPr id="1040" name="Google Shape;1040;p95"/>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41" name="Google Shape;1041;p95"/>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sonarqube?</a:t>
            </a:r>
            <a:endParaRPr b="0" i="0" sz="1100" u="none" cap="none" strike="noStrike">
              <a:solidFill>
                <a:srgbClr val="000000"/>
              </a:solidFill>
              <a:latin typeface="Arial"/>
              <a:ea typeface="Arial"/>
              <a:cs typeface="Arial"/>
              <a:sym typeface="Arial"/>
            </a:endParaRPr>
          </a:p>
        </p:txBody>
      </p:sp>
      <p:sp>
        <p:nvSpPr>
          <p:cNvPr id="1042" name="Google Shape;1042;p95"/>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3" name="Google Shape;1043;p95"/>
          <p:cNvPicPr preferRelativeResize="0"/>
          <p:nvPr/>
        </p:nvPicPr>
        <p:blipFill rotWithShape="1">
          <a:blip r:embed="rId3">
            <a:alphaModFix/>
          </a:blip>
          <a:srcRect b="22767" l="0" r="0" t="16757"/>
          <a:stretch/>
        </p:blipFill>
        <p:spPr>
          <a:xfrm>
            <a:off x="3368924" y="3958175"/>
            <a:ext cx="2406151" cy="532175"/>
          </a:xfrm>
          <a:prstGeom prst="rect">
            <a:avLst/>
          </a:prstGeom>
          <a:noFill/>
          <a:ln>
            <a:noFill/>
          </a:ln>
        </p:spPr>
      </p:pic>
      <p:sp>
        <p:nvSpPr>
          <p:cNvPr id="1044" name="Google Shape;1044;p95"/>
          <p:cNvSpPr/>
          <p:nvPr/>
        </p:nvSpPr>
        <p:spPr>
          <a:xfrm>
            <a:off x="166850" y="1012575"/>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SonarQube</a:t>
            </a:r>
            <a:r>
              <a:rPr b="0" i="0" lang="tr-TR" sz="1600" u="none" cap="none" strike="noStrike">
                <a:solidFill>
                  <a:srgbClr val="202124"/>
                </a:solidFill>
                <a:highlight>
                  <a:srgbClr val="FFFFFF"/>
                </a:highlight>
                <a:latin typeface="Arial"/>
                <a:ea typeface="Arial"/>
                <a:cs typeface="Arial"/>
                <a:sym typeface="Arial"/>
              </a:rPr>
              <a:t> is an open-source platform developed by SonarSource for continuous inspection of code quality.</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202124"/>
                </a:solidFill>
                <a:highlight>
                  <a:srgbClr val="FFFFFF"/>
                </a:highlight>
                <a:latin typeface="Arial"/>
                <a:ea typeface="Arial"/>
                <a:cs typeface="Arial"/>
                <a:sym typeface="Arial"/>
              </a:rPr>
              <a:t>Sonar </a:t>
            </a:r>
            <a:r>
              <a:rPr b="1" i="0" lang="tr-TR" sz="1600" u="none" cap="none" strike="noStrike">
                <a:solidFill>
                  <a:srgbClr val="202124"/>
                </a:solidFill>
                <a:highlight>
                  <a:srgbClr val="FFFFFF"/>
                </a:highlight>
                <a:latin typeface="Arial"/>
                <a:ea typeface="Arial"/>
                <a:cs typeface="Arial"/>
                <a:sym typeface="Arial"/>
              </a:rPr>
              <a:t>does</a:t>
            </a:r>
            <a:r>
              <a:rPr b="0" i="0" lang="tr-TR" sz="1600" u="none" cap="none" strike="noStrike">
                <a:solidFill>
                  <a:srgbClr val="202124"/>
                </a:solidFill>
                <a:highlight>
                  <a:srgbClr val="FFFFFF"/>
                </a:highlight>
                <a:latin typeface="Arial"/>
                <a:ea typeface="Arial"/>
                <a:cs typeface="Arial"/>
                <a:sym typeface="Arial"/>
              </a:rPr>
              <a:t> static code analysis, which provides a detailed report of bugs, code smells, vulnerabilities, code duplications.</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tr-TR" sz="1200" u="none" cap="none" strike="noStrike">
                <a:solidFill>
                  <a:srgbClr val="FFFFFF"/>
                </a:solidFill>
                <a:latin typeface="Barlow Light"/>
                <a:ea typeface="Barlow Light"/>
                <a:cs typeface="Barlow Light"/>
                <a:sym typeface="Barlow Light"/>
              </a:rPr>
              <a:t>‹#›</a:t>
            </a:fld>
            <a:endParaRPr b="1" i="0" sz="1200" u="none" cap="none" strike="noStrike">
              <a:solidFill>
                <a:srgbClr val="FFFFFF"/>
              </a:solidFill>
              <a:latin typeface="Barlow Light"/>
              <a:ea typeface="Barlow Light"/>
              <a:cs typeface="Barlow Light"/>
              <a:sym typeface="Barlow Light"/>
            </a:endParaRPr>
          </a:p>
        </p:txBody>
      </p:sp>
      <p:sp>
        <p:nvSpPr>
          <p:cNvPr id="1050" name="Google Shape;1050;p96"/>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51" name="Google Shape;1051;p96"/>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sonarqube?</a:t>
            </a:r>
            <a:endParaRPr b="0" i="0" sz="1100" u="none" cap="none" strike="noStrike">
              <a:solidFill>
                <a:srgbClr val="000000"/>
              </a:solidFill>
              <a:latin typeface="Arial"/>
              <a:ea typeface="Arial"/>
              <a:cs typeface="Arial"/>
              <a:sym typeface="Arial"/>
            </a:endParaRPr>
          </a:p>
        </p:txBody>
      </p:sp>
      <p:sp>
        <p:nvSpPr>
          <p:cNvPr id="1052" name="Google Shape;1052;p96"/>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3" name="Google Shape;1053;p96"/>
          <p:cNvPicPr preferRelativeResize="0"/>
          <p:nvPr/>
        </p:nvPicPr>
        <p:blipFill rotWithShape="1">
          <a:blip r:embed="rId3">
            <a:alphaModFix/>
          </a:blip>
          <a:srcRect b="0" l="0" r="0" t="0"/>
          <a:stretch/>
        </p:blipFill>
        <p:spPr>
          <a:xfrm>
            <a:off x="692675" y="1110525"/>
            <a:ext cx="7663674" cy="3826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9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059" name="Google Shape;1059;p97"/>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60" name="Google Shape;1060;p97"/>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Continuous Integration </a:t>
            </a:r>
            <a:endParaRPr b="0" i="0" sz="1100" u="none" cap="none" strike="noStrike">
              <a:solidFill>
                <a:srgbClr val="000000"/>
              </a:solidFill>
              <a:latin typeface="Arial"/>
              <a:ea typeface="Arial"/>
              <a:cs typeface="Arial"/>
              <a:sym typeface="Arial"/>
            </a:endParaRPr>
          </a:p>
        </p:txBody>
      </p:sp>
      <p:sp>
        <p:nvSpPr>
          <p:cNvPr id="1061" name="Google Shape;1061;p97"/>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2" name="Google Shape;1062;p97"/>
          <p:cNvPicPr preferRelativeResize="0"/>
          <p:nvPr/>
        </p:nvPicPr>
        <p:blipFill rotWithShape="1">
          <a:blip r:embed="rId3">
            <a:alphaModFix/>
          </a:blip>
          <a:srcRect b="0" l="0" r="0" t="0"/>
          <a:stretch/>
        </p:blipFill>
        <p:spPr>
          <a:xfrm>
            <a:off x="152400" y="1637025"/>
            <a:ext cx="8839204" cy="2097585"/>
          </a:xfrm>
          <a:prstGeom prst="rect">
            <a:avLst/>
          </a:prstGeom>
          <a:noFill/>
          <a:ln>
            <a:noFill/>
          </a:ln>
        </p:spPr>
      </p:pic>
      <p:pic>
        <p:nvPicPr>
          <p:cNvPr id="1063" name="Google Shape;1063;p97"/>
          <p:cNvPicPr preferRelativeResize="0"/>
          <p:nvPr/>
        </p:nvPicPr>
        <p:blipFill rotWithShape="1">
          <a:blip r:embed="rId4">
            <a:alphaModFix/>
          </a:blip>
          <a:srcRect b="0" l="0" r="0" t="0"/>
          <a:stretch/>
        </p:blipFill>
        <p:spPr>
          <a:xfrm>
            <a:off x="719525" y="3643509"/>
            <a:ext cx="1201500" cy="993241"/>
          </a:xfrm>
          <a:prstGeom prst="rect">
            <a:avLst/>
          </a:prstGeom>
          <a:noFill/>
          <a:ln>
            <a:noFill/>
          </a:ln>
        </p:spPr>
      </p:pic>
      <p:pic>
        <p:nvPicPr>
          <p:cNvPr id="1064" name="Google Shape;1064;p97"/>
          <p:cNvPicPr preferRelativeResize="0"/>
          <p:nvPr/>
        </p:nvPicPr>
        <p:blipFill rotWithShape="1">
          <a:blip r:embed="rId5">
            <a:alphaModFix/>
          </a:blip>
          <a:srcRect b="0" l="0" r="0" t="0"/>
          <a:stretch/>
        </p:blipFill>
        <p:spPr>
          <a:xfrm>
            <a:off x="2139225" y="3543450"/>
            <a:ext cx="1500826" cy="1250700"/>
          </a:xfrm>
          <a:prstGeom prst="rect">
            <a:avLst/>
          </a:prstGeom>
          <a:noFill/>
          <a:ln>
            <a:noFill/>
          </a:ln>
        </p:spPr>
      </p:pic>
      <p:pic>
        <p:nvPicPr>
          <p:cNvPr id="1065" name="Google Shape;1065;p97"/>
          <p:cNvPicPr preferRelativeResize="0"/>
          <p:nvPr/>
        </p:nvPicPr>
        <p:blipFill rotWithShape="1">
          <a:blip r:embed="rId6">
            <a:alphaModFix/>
          </a:blip>
          <a:srcRect b="0" l="0" r="0" t="0"/>
          <a:stretch/>
        </p:blipFill>
        <p:spPr>
          <a:xfrm>
            <a:off x="3847024" y="3765475"/>
            <a:ext cx="1565350" cy="795824"/>
          </a:xfrm>
          <a:prstGeom prst="rect">
            <a:avLst/>
          </a:prstGeom>
          <a:noFill/>
          <a:ln>
            <a:noFill/>
          </a:ln>
        </p:spPr>
      </p:pic>
      <p:pic>
        <p:nvPicPr>
          <p:cNvPr id="1066" name="Google Shape;1066;p97"/>
          <p:cNvPicPr preferRelativeResize="0"/>
          <p:nvPr/>
        </p:nvPicPr>
        <p:blipFill rotWithShape="1">
          <a:blip r:embed="rId7">
            <a:alphaModFix/>
          </a:blip>
          <a:srcRect b="0" l="0" r="0" t="0"/>
          <a:stretch/>
        </p:blipFill>
        <p:spPr>
          <a:xfrm>
            <a:off x="5683275" y="3730576"/>
            <a:ext cx="711025" cy="876450"/>
          </a:xfrm>
          <a:prstGeom prst="rect">
            <a:avLst/>
          </a:prstGeom>
          <a:noFill/>
          <a:ln>
            <a:noFill/>
          </a:ln>
        </p:spPr>
      </p:pic>
      <p:pic>
        <p:nvPicPr>
          <p:cNvPr id="1067" name="Google Shape;1067;p97"/>
          <p:cNvPicPr preferRelativeResize="0"/>
          <p:nvPr/>
        </p:nvPicPr>
        <p:blipFill rotWithShape="1">
          <a:blip r:embed="rId8">
            <a:alphaModFix/>
          </a:blip>
          <a:srcRect b="0" l="0" r="0" t="0"/>
          <a:stretch/>
        </p:blipFill>
        <p:spPr>
          <a:xfrm>
            <a:off x="6738263" y="241225"/>
            <a:ext cx="1659166" cy="1104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9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073" name="Google Shape;1073;p98"/>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74" name="Google Shape;1074;p98"/>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Docker ?</a:t>
            </a:r>
            <a:endParaRPr b="0" i="0" sz="1100" u="none" cap="none" strike="noStrike">
              <a:solidFill>
                <a:srgbClr val="000000"/>
              </a:solidFill>
              <a:latin typeface="Arial"/>
              <a:ea typeface="Arial"/>
              <a:cs typeface="Arial"/>
              <a:sym typeface="Arial"/>
            </a:endParaRPr>
          </a:p>
        </p:txBody>
      </p:sp>
      <p:sp>
        <p:nvSpPr>
          <p:cNvPr id="1075" name="Google Shape;1075;p98"/>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6" name="Google Shape;1076;p98"/>
          <p:cNvPicPr preferRelativeResize="0"/>
          <p:nvPr/>
        </p:nvPicPr>
        <p:blipFill rotWithShape="1">
          <a:blip r:embed="rId3">
            <a:alphaModFix/>
          </a:blip>
          <a:srcRect b="0" l="0" r="0" t="0"/>
          <a:stretch/>
        </p:blipFill>
        <p:spPr>
          <a:xfrm>
            <a:off x="2092025" y="2921609"/>
            <a:ext cx="1201500" cy="993241"/>
          </a:xfrm>
          <a:prstGeom prst="rect">
            <a:avLst/>
          </a:prstGeom>
          <a:noFill/>
          <a:ln>
            <a:noFill/>
          </a:ln>
        </p:spPr>
      </p:pic>
      <p:pic>
        <p:nvPicPr>
          <p:cNvPr id="1077" name="Google Shape;1077;p98"/>
          <p:cNvPicPr preferRelativeResize="0"/>
          <p:nvPr/>
        </p:nvPicPr>
        <p:blipFill rotWithShape="1">
          <a:blip r:embed="rId4">
            <a:alphaModFix/>
          </a:blip>
          <a:srcRect b="0" l="0" r="0" t="0"/>
          <a:stretch/>
        </p:blipFill>
        <p:spPr>
          <a:xfrm>
            <a:off x="4723800" y="2921600"/>
            <a:ext cx="1500826" cy="1250700"/>
          </a:xfrm>
          <a:prstGeom prst="rect">
            <a:avLst/>
          </a:prstGeom>
          <a:noFill/>
          <a:ln>
            <a:noFill/>
          </a:ln>
        </p:spPr>
      </p:pic>
      <p:sp>
        <p:nvSpPr>
          <p:cNvPr id="1078" name="Google Shape;1078;p98"/>
          <p:cNvSpPr/>
          <p:nvPr/>
        </p:nvSpPr>
        <p:spPr>
          <a:xfrm>
            <a:off x="461275" y="999313"/>
            <a:ext cx="54132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0000"/>
              </a:solidFill>
              <a:latin typeface="Arial"/>
              <a:ea typeface="Arial"/>
              <a:cs typeface="Arial"/>
              <a:sym typeface="Arial"/>
            </a:endParaRPr>
          </a:p>
        </p:txBody>
      </p:sp>
      <p:sp>
        <p:nvSpPr>
          <p:cNvPr id="1079" name="Google Shape;1079;p98"/>
          <p:cNvSpPr/>
          <p:nvPr/>
        </p:nvSpPr>
        <p:spPr>
          <a:xfrm>
            <a:off x="166850" y="1012575"/>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Docker</a:t>
            </a:r>
            <a:r>
              <a:rPr b="0" i="0" lang="tr-TR" sz="1600" u="none" cap="none" strike="noStrike">
                <a:solidFill>
                  <a:srgbClr val="202124"/>
                </a:solidFill>
                <a:highlight>
                  <a:srgbClr val="FFFFFF"/>
                </a:highlight>
                <a:latin typeface="Arial"/>
                <a:ea typeface="Arial"/>
                <a:cs typeface="Arial"/>
                <a:sym typeface="Arial"/>
              </a:rPr>
              <a:t> is an open platform for developing, shipping, and running applications.</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Docker</a:t>
            </a:r>
            <a:r>
              <a:rPr b="0" i="0" lang="tr-TR" sz="1600" u="none" cap="none" strike="noStrike">
                <a:solidFill>
                  <a:srgbClr val="202124"/>
                </a:solidFill>
                <a:highlight>
                  <a:srgbClr val="FFFFFF"/>
                </a:highlight>
                <a:latin typeface="Arial"/>
                <a:ea typeface="Arial"/>
                <a:cs typeface="Arial"/>
                <a:sym typeface="Arial"/>
              </a:rPr>
              <a:t> enables you to separate your applications from your infrastructure so you can deliver software quickly.</a:t>
            </a:r>
            <a:endParaRPr b="0" i="0" sz="16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9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085" name="Google Shape;1085;p99"/>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86" name="Google Shape;1086;p99"/>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Kubernetes ?</a:t>
            </a:r>
            <a:endParaRPr b="0" i="0" sz="1100" u="none" cap="none" strike="noStrike">
              <a:solidFill>
                <a:srgbClr val="000000"/>
              </a:solidFill>
              <a:latin typeface="Arial"/>
              <a:ea typeface="Arial"/>
              <a:cs typeface="Arial"/>
              <a:sym typeface="Arial"/>
            </a:endParaRPr>
          </a:p>
        </p:txBody>
      </p:sp>
      <p:sp>
        <p:nvSpPr>
          <p:cNvPr id="1087" name="Google Shape;1087;p99"/>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8" name="Google Shape;1088;p99"/>
          <p:cNvPicPr preferRelativeResize="0"/>
          <p:nvPr/>
        </p:nvPicPr>
        <p:blipFill rotWithShape="1">
          <a:blip r:embed="rId3">
            <a:alphaModFix/>
          </a:blip>
          <a:srcRect b="0" l="0" r="0" t="0"/>
          <a:stretch/>
        </p:blipFill>
        <p:spPr>
          <a:xfrm>
            <a:off x="3376624" y="3034675"/>
            <a:ext cx="1565350" cy="795824"/>
          </a:xfrm>
          <a:prstGeom prst="rect">
            <a:avLst/>
          </a:prstGeom>
          <a:noFill/>
          <a:ln>
            <a:noFill/>
          </a:ln>
        </p:spPr>
      </p:pic>
      <p:sp>
        <p:nvSpPr>
          <p:cNvPr id="1089" name="Google Shape;1089;p99"/>
          <p:cNvSpPr/>
          <p:nvPr/>
        </p:nvSpPr>
        <p:spPr>
          <a:xfrm>
            <a:off x="461275" y="999313"/>
            <a:ext cx="54132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0000"/>
              </a:solidFill>
              <a:latin typeface="Arial"/>
              <a:ea typeface="Arial"/>
              <a:cs typeface="Arial"/>
              <a:sym typeface="Arial"/>
            </a:endParaRPr>
          </a:p>
        </p:txBody>
      </p:sp>
      <p:sp>
        <p:nvSpPr>
          <p:cNvPr id="1090" name="Google Shape;1090;p99"/>
          <p:cNvSpPr/>
          <p:nvPr/>
        </p:nvSpPr>
        <p:spPr>
          <a:xfrm>
            <a:off x="166850" y="1012575"/>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Kubernetes</a:t>
            </a:r>
            <a:r>
              <a:rPr b="0" i="0" lang="tr-TR" sz="1600" u="none" cap="none" strike="noStrike">
                <a:solidFill>
                  <a:srgbClr val="202124"/>
                </a:solidFill>
                <a:highlight>
                  <a:srgbClr val="FFFFFF"/>
                </a:highlight>
                <a:latin typeface="Arial"/>
                <a:ea typeface="Arial"/>
                <a:cs typeface="Arial"/>
                <a:sym typeface="Arial"/>
              </a:rPr>
              <a:t>, or k8s, is an open source platform that automates Linux container operations</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202124"/>
                </a:solidFill>
                <a:highlight>
                  <a:srgbClr val="FFFFFF"/>
                </a:highlight>
                <a:latin typeface="Arial"/>
                <a:ea typeface="Arial"/>
                <a:cs typeface="Arial"/>
                <a:sym typeface="Arial"/>
              </a:rPr>
              <a:t>In other </a:t>
            </a:r>
            <a:r>
              <a:rPr b="1" i="0" lang="tr-TR" sz="1600" u="none" cap="none" strike="noStrike">
                <a:solidFill>
                  <a:srgbClr val="202124"/>
                </a:solidFill>
                <a:highlight>
                  <a:srgbClr val="FFFFFF"/>
                </a:highlight>
                <a:latin typeface="Arial"/>
                <a:ea typeface="Arial"/>
                <a:cs typeface="Arial"/>
                <a:sym typeface="Arial"/>
              </a:rPr>
              <a:t>words</a:t>
            </a:r>
            <a:r>
              <a:rPr b="0" i="0" lang="tr-TR" sz="1600" u="none" cap="none" strike="noStrike">
                <a:solidFill>
                  <a:srgbClr val="202124"/>
                </a:solidFill>
                <a:highlight>
                  <a:srgbClr val="FFFFFF"/>
                </a:highlight>
                <a:latin typeface="Arial"/>
                <a:ea typeface="Arial"/>
                <a:cs typeface="Arial"/>
                <a:sym typeface="Arial"/>
              </a:rPr>
              <a:t>, you can cluster together groups of hosts running Linux containers, and </a:t>
            </a:r>
            <a:r>
              <a:rPr b="1" i="0" lang="tr-TR" sz="1600" u="none" cap="none" strike="noStrike">
                <a:solidFill>
                  <a:srgbClr val="202124"/>
                </a:solidFill>
                <a:highlight>
                  <a:srgbClr val="FFFFFF"/>
                </a:highlight>
                <a:latin typeface="Arial"/>
                <a:ea typeface="Arial"/>
                <a:cs typeface="Arial"/>
                <a:sym typeface="Arial"/>
              </a:rPr>
              <a:t>Kubernetes</a:t>
            </a:r>
            <a:r>
              <a:rPr b="0" i="0" lang="tr-TR" sz="1600" u="none" cap="none" strike="noStrike">
                <a:solidFill>
                  <a:srgbClr val="202124"/>
                </a:solidFill>
                <a:highlight>
                  <a:srgbClr val="FFFFFF"/>
                </a:highlight>
                <a:latin typeface="Arial"/>
                <a:ea typeface="Arial"/>
                <a:cs typeface="Arial"/>
                <a:sym typeface="Arial"/>
              </a:rPr>
              <a:t> helps you easily and efficiently manage those clusters.</a:t>
            </a:r>
            <a:endParaRPr b="0" i="0" sz="16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0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tr-TR"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096" name="Google Shape;1096;p100"/>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097" name="Google Shape;1097;p100"/>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Ansible ?</a:t>
            </a:r>
            <a:endParaRPr b="0" i="0" sz="1100" u="none" cap="none" strike="noStrike">
              <a:solidFill>
                <a:srgbClr val="000000"/>
              </a:solidFill>
              <a:latin typeface="Arial"/>
              <a:ea typeface="Arial"/>
              <a:cs typeface="Arial"/>
              <a:sym typeface="Arial"/>
            </a:endParaRPr>
          </a:p>
        </p:txBody>
      </p:sp>
      <p:sp>
        <p:nvSpPr>
          <p:cNvPr id="1098" name="Google Shape;1098;p100"/>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9" name="Google Shape;1099;p100"/>
          <p:cNvPicPr preferRelativeResize="0"/>
          <p:nvPr/>
        </p:nvPicPr>
        <p:blipFill rotWithShape="1">
          <a:blip r:embed="rId3">
            <a:alphaModFix/>
          </a:blip>
          <a:srcRect b="0" l="0" r="0" t="0"/>
          <a:stretch/>
        </p:blipFill>
        <p:spPr>
          <a:xfrm>
            <a:off x="3803800" y="3760301"/>
            <a:ext cx="711025" cy="876450"/>
          </a:xfrm>
          <a:prstGeom prst="rect">
            <a:avLst/>
          </a:prstGeom>
          <a:noFill/>
          <a:ln>
            <a:noFill/>
          </a:ln>
        </p:spPr>
      </p:pic>
      <p:sp>
        <p:nvSpPr>
          <p:cNvPr id="1100" name="Google Shape;1100;p100"/>
          <p:cNvSpPr/>
          <p:nvPr/>
        </p:nvSpPr>
        <p:spPr>
          <a:xfrm>
            <a:off x="461275" y="999313"/>
            <a:ext cx="54132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0000"/>
              </a:solidFill>
              <a:latin typeface="Arial"/>
              <a:ea typeface="Arial"/>
              <a:cs typeface="Arial"/>
              <a:sym typeface="Arial"/>
            </a:endParaRPr>
          </a:p>
        </p:txBody>
      </p:sp>
      <p:sp>
        <p:nvSpPr>
          <p:cNvPr id="1101" name="Google Shape;1101;p100"/>
          <p:cNvSpPr/>
          <p:nvPr/>
        </p:nvSpPr>
        <p:spPr>
          <a:xfrm>
            <a:off x="166850" y="1012575"/>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000000"/>
                </a:solidFill>
                <a:latin typeface="Arial"/>
                <a:ea typeface="Arial"/>
                <a:cs typeface="Arial"/>
                <a:sym typeface="Arial"/>
              </a:rPr>
              <a:t>Ansible is a popular IT automation engine that automates tasks that are either cumbersome or repetitive or complex like </a:t>
            </a:r>
            <a:r>
              <a:rPr b="0" i="0" lang="tr-TR" sz="1600" u="none" cap="none" strike="noStrike">
                <a:solidFill>
                  <a:srgbClr val="007BFF"/>
                </a:solidFill>
                <a:uFill>
                  <a:noFill/>
                </a:uFill>
                <a:latin typeface="Arial"/>
                <a:ea typeface="Arial"/>
                <a:cs typeface="Arial"/>
                <a:sym typeface="Arial"/>
                <a:hlinkClick r:id="rId4">
                  <a:extLst>
                    <a:ext uri="{A12FA001-AC4F-418D-AE19-62706E023703}">
                      <ahyp:hlinkClr val="tx"/>
                    </a:ext>
                  </a:extLst>
                </a:hlinkClick>
              </a:rPr>
              <a:t>configuration management</a:t>
            </a:r>
            <a:r>
              <a:rPr b="0" i="0" lang="tr-TR" sz="1600" u="none" cap="none" strike="noStrike">
                <a:solidFill>
                  <a:srgbClr val="000000"/>
                </a:solidFill>
                <a:latin typeface="Arial"/>
                <a:ea typeface="Arial"/>
                <a:cs typeface="Arial"/>
                <a:sym typeface="Arial"/>
              </a:rPr>
              <a:t>, cloud provisioning, software deployment, and intra-service orchestration. </a:t>
            </a:r>
            <a:endParaRPr b="0" i="0" sz="1600" u="none" cap="none" strike="noStrike">
              <a:solidFill>
                <a:srgbClr val="20212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000000"/>
                </a:solidFill>
                <a:latin typeface="Arial"/>
                <a:ea typeface="Arial"/>
                <a:cs typeface="Arial"/>
                <a:sym typeface="Arial"/>
              </a:rPr>
              <a:t>Ansible is used for the multi-tier deployments and it models all of IT infrastructure into one deployment instead of handling each one separately.</a:t>
            </a:r>
            <a:endParaRPr b="0" i="0" sz="16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0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107" name="Google Shape;1107;p101"/>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108" name="Google Shape;1108;p101"/>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Continuous Integration </a:t>
            </a:r>
            <a:endParaRPr b="0" i="0" sz="1100" u="none" cap="none" strike="noStrike">
              <a:solidFill>
                <a:srgbClr val="000000"/>
              </a:solidFill>
              <a:latin typeface="Arial"/>
              <a:ea typeface="Arial"/>
              <a:cs typeface="Arial"/>
              <a:sym typeface="Arial"/>
            </a:endParaRPr>
          </a:p>
        </p:txBody>
      </p:sp>
      <p:sp>
        <p:nvSpPr>
          <p:cNvPr id="1109" name="Google Shape;1109;p101"/>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0" name="Google Shape;1110;p101"/>
          <p:cNvPicPr preferRelativeResize="0"/>
          <p:nvPr/>
        </p:nvPicPr>
        <p:blipFill rotWithShape="1">
          <a:blip r:embed="rId3">
            <a:alphaModFix/>
          </a:blip>
          <a:srcRect b="0" l="0" r="0" t="0"/>
          <a:stretch/>
        </p:blipFill>
        <p:spPr>
          <a:xfrm>
            <a:off x="152400" y="1637025"/>
            <a:ext cx="8839204" cy="2097585"/>
          </a:xfrm>
          <a:prstGeom prst="rect">
            <a:avLst/>
          </a:prstGeom>
          <a:noFill/>
          <a:ln>
            <a:noFill/>
          </a:ln>
        </p:spPr>
      </p:pic>
      <p:pic>
        <p:nvPicPr>
          <p:cNvPr id="1111" name="Google Shape;1111;p101"/>
          <p:cNvPicPr preferRelativeResize="0"/>
          <p:nvPr/>
        </p:nvPicPr>
        <p:blipFill rotWithShape="1">
          <a:blip r:embed="rId4">
            <a:alphaModFix/>
          </a:blip>
          <a:srcRect b="0" l="0" r="0" t="0"/>
          <a:stretch/>
        </p:blipFill>
        <p:spPr>
          <a:xfrm>
            <a:off x="642950" y="3583325"/>
            <a:ext cx="1351675" cy="1346300"/>
          </a:xfrm>
          <a:prstGeom prst="rect">
            <a:avLst/>
          </a:prstGeom>
          <a:noFill/>
          <a:ln>
            <a:noFill/>
          </a:ln>
        </p:spPr>
      </p:pic>
      <p:pic>
        <p:nvPicPr>
          <p:cNvPr id="1112" name="Google Shape;1112;p101"/>
          <p:cNvPicPr preferRelativeResize="0"/>
          <p:nvPr/>
        </p:nvPicPr>
        <p:blipFill rotWithShape="1">
          <a:blip r:embed="rId5">
            <a:alphaModFix/>
          </a:blip>
          <a:srcRect b="14503" l="0" r="0" t="33211"/>
          <a:stretch/>
        </p:blipFill>
        <p:spPr>
          <a:xfrm>
            <a:off x="2173425" y="3833825"/>
            <a:ext cx="2132125" cy="627989"/>
          </a:xfrm>
          <a:prstGeom prst="rect">
            <a:avLst/>
          </a:prstGeom>
          <a:noFill/>
          <a:ln>
            <a:noFill/>
          </a:ln>
        </p:spPr>
      </p:pic>
      <p:pic>
        <p:nvPicPr>
          <p:cNvPr id="1113" name="Google Shape;1113;p101"/>
          <p:cNvPicPr preferRelativeResize="0"/>
          <p:nvPr/>
        </p:nvPicPr>
        <p:blipFill rotWithShape="1">
          <a:blip r:embed="rId6">
            <a:alphaModFix/>
          </a:blip>
          <a:srcRect b="28767" l="11251" r="10665" t="27399"/>
          <a:stretch/>
        </p:blipFill>
        <p:spPr>
          <a:xfrm>
            <a:off x="4523925" y="3780575"/>
            <a:ext cx="2132124" cy="626400"/>
          </a:xfrm>
          <a:prstGeom prst="rect">
            <a:avLst/>
          </a:prstGeom>
          <a:noFill/>
          <a:ln>
            <a:noFill/>
          </a:ln>
        </p:spPr>
      </p:pic>
      <p:pic>
        <p:nvPicPr>
          <p:cNvPr id="1114" name="Google Shape;1114;p101"/>
          <p:cNvPicPr preferRelativeResize="0"/>
          <p:nvPr/>
        </p:nvPicPr>
        <p:blipFill rotWithShape="1">
          <a:blip r:embed="rId7">
            <a:alphaModFix/>
          </a:blip>
          <a:srcRect b="0" l="0" r="0" t="0"/>
          <a:stretch/>
        </p:blipFill>
        <p:spPr>
          <a:xfrm>
            <a:off x="6984850" y="3634225"/>
            <a:ext cx="1351675" cy="675838"/>
          </a:xfrm>
          <a:prstGeom prst="rect">
            <a:avLst/>
          </a:prstGeom>
          <a:noFill/>
          <a:ln>
            <a:noFill/>
          </a:ln>
        </p:spPr>
      </p:pic>
      <p:pic>
        <p:nvPicPr>
          <p:cNvPr id="1115" name="Google Shape;1115;p101"/>
          <p:cNvPicPr preferRelativeResize="0"/>
          <p:nvPr/>
        </p:nvPicPr>
        <p:blipFill rotWithShape="1">
          <a:blip r:embed="rId8">
            <a:alphaModFix/>
          </a:blip>
          <a:srcRect b="0" l="0" r="0" t="0"/>
          <a:stretch/>
        </p:blipFill>
        <p:spPr>
          <a:xfrm>
            <a:off x="6738263" y="241225"/>
            <a:ext cx="1659166" cy="1104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0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21" name="Google Shape;1121;p102"/>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122" name="Google Shape;1122;p102"/>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Selenium ?</a:t>
            </a:r>
            <a:endParaRPr b="0" i="0" sz="1100" u="none" cap="none" strike="noStrike">
              <a:solidFill>
                <a:srgbClr val="000000"/>
              </a:solidFill>
              <a:latin typeface="Arial"/>
              <a:ea typeface="Arial"/>
              <a:cs typeface="Arial"/>
              <a:sym typeface="Arial"/>
            </a:endParaRPr>
          </a:p>
        </p:txBody>
      </p:sp>
      <p:sp>
        <p:nvSpPr>
          <p:cNvPr id="1123" name="Google Shape;1123;p102"/>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4" name="Google Shape;1124;p102"/>
          <p:cNvPicPr preferRelativeResize="0"/>
          <p:nvPr/>
        </p:nvPicPr>
        <p:blipFill rotWithShape="1">
          <a:blip r:embed="rId3">
            <a:alphaModFix/>
          </a:blip>
          <a:srcRect b="0" l="0" r="0" t="0"/>
          <a:stretch/>
        </p:blipFill>
        <p:spPr>
          <a:xfrm>
            <a:off x="3220325" y="2870325"/>
            <a:ext cx="1351675" cy="1346300"/>
          </a:xfrm>
          <a:prstGeom prst="rect">
            <a:avLst/>
          </a:prstGeom>
          <a:noFill/>
          <a:ln>
            <a:noFill/>
          </a:ln>
        </p:spPr>
      </p:pic>
      <p:sp>
        <p:nvSpPr>
          <p:cNvPr id="1125" name="Google Shape;1125;p102"/>
          <p:cNvSpPr/>
          <p:nvPr/>
        </p:nvSpPr>
        <p:spPr>
          <a:xfrm>
            <a:off x="175750" y="1226450"/>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Selenium</a:t>
            </a:r>
            <a:r>
              <a:rPr b="0" i="0" lang="tr-TR" sz="1600" u="none" cap="none" strike="noStrike">
                <a:solidFill>
                  <a:srgbClr val="202124"/>
                </a:solidFill>
                <a:highlight>
                  <a:srgbClr val="FFFFFF"/>
                </a:highlight>
                <a:latin typeface="Arial"/>
                <a:ea typeface="Arial"/>
                <a:cs typeface="Arial"/>
                <a:sym typeface="Arial"/>
              </a:rPr>
              <a:t> is an open-source </a:t>
            </a:r>
            <a:r>
              <a:rPr b="1" i="0" lang="tr-TR" sz="1600" u="none" cap="none" strike="noStrike">
                <a:solidFill>
                  <a:srgbClr val="202124"/>
                </a:solidFill>
                <a:highlight>
                  <a:srgbClr val="FFFFFF"/>
                </a:highlight>
                <a:latin typeface="Arial"/>
                <a:ea typeface="Arial"/>
                <a:cs typeface="Arial"/>
                <a:sym typeface="Arial"/>
              </a:rPr>
              <a:t>tool</a:t>
            </a:r>
            <a:r>
              <a:rPr b="0" i="0" lang="tr-TR" sz="1600" u="none" cap="none" strike="noStrike">
                <a:solidFill>
                  <a:srgbClr val="202124"/>
                </a:solidFill>
                <a:highlight>
                  <a:srgbClr val="FFFFFF"/>
                </a:highlight>
                <a:latin typeface="Arial"/>
                <a:ea typeface="Arial"/>
                <a:cs typeface="Arial"/>
                <a:sym typeface="Arial"/>
              </a:rPr>
              <a:t> that is </a:t>
            </a:r>
            <a:r>
              <a:rPr b="1" i="0" lang="tr-TR" sz="1600" u="none" cap="none" strike="noStrike">
                <a:solidFill>
                  <a:srgbClr val="202124"/>
                </a:solidFill>
                <a:highlight>
                  <a:srgbClr val="FFFFFF"/>
                </a:highlight>
                <a:latin typeface="Arial"/>
                <a:ea typeface="Arial"/>
                <a:cs typeface="Arial"/>
                <a:sym typeface="Arial"/>
              </a:rPr>
              <a:t>used for</a:t>
            </a:r>
            <a:r>
              <a:rPr b="0" i="0" lang="tr-TR" sz="1600" u="none" cap="none" strike="noStrike">
                <a:solidFill>
                  <a:srgbClr val="202124"/>
                </a:solidFill>
                <a:highlight>
                  <a:srgbClr val="FFFFFF"/>
                </a:highlight>
                <a:latin typeface="Arial"/>
                <a:ea typeface="Arial"/>
                <a:cs typeface="Arial"/>
                <a:sym typeface="Arial"/>
              </a:rPr>
              <a:t> automating the tests carried out on web browsers (Web applications are tested using any web browser).</a:t>
            </a:r>
            <a:r>
              <a:rPr b="0" i="0" lang="tr-TR" sz="1600" u="none" cap="none" strike="noStrike">
                <a:solidFill>
                  <a:schemeClr val="dk1"/>
                </a:solidFill>
                <a:latin typeface="Arial"/>
                <a:ea typeface="Arial"/>
                <a:cs typeface="Arial"/>
                <a:sym typeface="Arial"/>
              </a:rPr>
              <a:t>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0"/>
          <p:cNvSpPr txBox="1"/>
          <p:nvPr>
            <p:ph idx="12" type="sldNum"/>
          </p:nvPr>
        </p:nvSpPr>
        <p:spPr>
          <a:xfrm>
            <a:off x="7429825" y="44081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grpSp>
        <p:nvGrpSpPr>
          <p:cNvPr id="471" name="Google Shape;471;p40"/>
          <p:cNvGrpSpPr/>
          <p:nvPr/>
        </p:nvGrpSpPr>
        <p:grpSpPr>
          <a:xfrm>
            <a:off x="706285" y="372303"/>
            <a:ext cx="4367672" cy="3941675"/>
            <a:chOff x="1925485" y="677103"/>
            <a:chExt cx="4367672" cy="3941675"/>
          </a:xfrm>
        </p:grpSpPr>
        <p:sp>
          <p:nvSpPr>
            <p:cNvPr id="472" name="Google Shape;472;p40"/>
            <p:cNvSpPr/>
            <p:nvPr/>
          </p:nvSpPr>
          <p:spPr>
            <a:xfrm rot="-6597333">
              <a:off x="4296826" y="3950027"/>
              <a:ext cx="586303" cy="586303"/>
            </a:xfrm>
            <a:prstGeom prst="ellipse">
              <a:avLst/>
            </a:prstGeom>
            <a:solidFill>
              <a:srgbClr val="D686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0"/>
            <p:cNvSpPr/>
            <p:nvPr/>
          </p:nvSpPr>
          <p:spPr>
            <a:xfrm rot="-6599386">
              <a:off x="2318596" y="1407533"/>
              <a:ext cx="440541" cy="440541"/>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0"/>
            <p:cNvSpPr/>
            <p:nvPr/>
          </p:nvSpPr>
          <p:spPr>
            <a:xfrm rot="-6598839">
              <a:off x="2887641" y="2346984"/>
              <a:ext cx="1199287" cy="1199287"/>
            </a:xfrm>
            <a:prstGeom prst="ellipse">
              <a:avLst/>
            </a:prstGeom>
            <a:solidFill>
              <a:srgbClr val="D686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0"/>
            <p:cNvSpPr/>
            <p:nvPr/>
          </p:nvSpPr>
          <p:spPr>
            <a:xfrm rot="-6598620">
              <a:off x="4374916" y="913763"/>
              <a:ext cx="1681581" cy="1681581"/>
            </a:xfrm>
            <a:prstGeom prst="ellipse">
              <a:avLst/>
            </a:prstGeom>
            <a:solidFill>
              <a:srgbClr val="D686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0"/>
            <p:cNvSpPr/>
            <p:nvPr/>
          </p:nvSpPr>
          <p:spPr>
            <a:xfrm rot="-6597860">
              <a:off x="2066050" y="1790632"/>
              <a:ext cx="1172990" cy="1120986"/>
            </a:xfrm>
            <a:prstGeom prst="ellipse">
              <a:avLst/>
            </a:prstGeom>
            <a:solidFill>
              <a:srgbClr val="5190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0"/>
            <p:cNvSpPr/>
            <p:nvPr/>
          </p:nvSpPr>
          <p:spPr>
            <a:xfrm rot="-6597701">
              <a:off x="3267625" y="1113818"/>
              <a:ext cx="274172" cy="274172"/>
            </a:xfrm>
            <a:prstGeom prst="ellipse">
              <a:avLst/>
            </a:prstGeom>
            <a:solidFill>
              <a:srgbClr val="D686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40"/>
          <p:cNvGrpSpPr/>
          <p:nvPr/>
        </p:nvGrpSpPr>
        <p:grpSpPr>
          <a:xfrm>
            <a:off x="2347737" y="1069253"/>
            <a:ext cx="1423800" cy="1423800"/>
            <a:chOff x="3490737" y="1374053"/>
            <a:chExt cx="1423800" cy="1423800"/>
          </a:xfrm>
        </p:grpSpPr>
        <p:sp>
          <p:nvSpPr>
            <p:cNvPr id="479" name="Google Shape;479;p40"/>
            <p:cNvSpPr/>
            <p:nvPr/>
          </p:nvSpPr>
          <p:spPr>
            <a:xfrm>
              <a:off x="3490737" y="1374053"/>
              <a:ext cx="1423800" cy="1423800"/>
            </a:xfrm>
            <a:prstGeom prst="ellipse">
              <a:avLst/>
            </a:prstGeom>
            <a:solidFill>
              <a:srgbClr val="00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0"/>
            <p:cNvSpPr txBox="1"/>
            <p:nvPr/>
          </p:nvSpPr>
          <p:spPr>
            <a:xfrm>
              <a:off x="3642554" y="1537403"/>
              <a:ext cx="967800" cy="9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rgbClr val="000000"/>
                  </a:solidFill>
                  <a:latin typeface="Roboto"/>
                  <a:ea typeface="Roboto"/>
                  <a:cs typeface="Roboto"/>
                  <a:sym typeface="Roboto"/>
                </a:rPr>
                <a:t>RAD Model</a:t>
              </a:r>
              <a:endParaRPr b="0" i="0" sz="1800" u="none" cap="none" strike="noStrike">
                <a:solidFill>
                  <a:srgbClr val="000000"/>
                </a:solidFill>
                <a:latin typeface="Roboto"/>
                <a:ea typeface="Roboto"/>
                <a:cs typeface="Roboto"/>
                <a:sym typeface="Roboto"/>
              </a:endParaRPr>
            </a:p>
          </p:txBody>
        </p:sp>
      </p:grpSp>
      <p:grpSp>
        <p:nvGrpSpPr>
          <p:cNvPr id="481" name="Google Shape;481;p40"/>
          <p:cNvGrpSpPr/>
          <p:nvPr/>
        </p:nvGrpSpPr>
        <p:grpSpPr>
          <a:xfrm>
            <a:off x="2006553" y="2633489"/>
            <a:ext cx="1498800" cy="1498800"/>
            <a:chOff x="644203" y="3718814"/>
            <a:chExt cx="1498800" cy="1498800"/>
          </a:xfrm>
        </p:grpSpPr>
        <p:sp>
          <p:nvSpPr>
            <p:cNvPr id="482" name="Google Shape;482;p40"/>
            <p:cNvSpPr/>
            <p:nvPr/>
          </p:nvSpPr>
          <p:spPr>
            <a:xfrm>
              <a:off x="644203" y="3718814"/>
              <a:ext cx="1498800" cy="1498800"/>
            </a:xfrm>
            <a:prstGeom prst="ellipse">
              <a:avLst/>
            </a:prstGeom>
            <a:solidFill>
              <a:srgbClr val="0000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0"/>
            <p:cNvSpPr txBox="1"/>
            <p:nvPr/>
          </p:nvSpPr>
          <p:spPr>
            <a:xfrm>
              <a:off x="856976" y="3995875"/>
              <a:ext cx="1073400" cy="9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rgbClr val="FFFFFF"/>
                  </a:solidFill>
                  <a:latin typeface="Roboto"/>
                  <a:ea typeface="Roboto"/>
                  <a:cs typeface="Roboto"/>
                  <a:sym typeface="Roboto"/>
                </a:rPr>
                <a:t>Iterative Model</a:t>
              </a:r>
              <a:endParaRPr b="0" i="0" sz="1800" u="none" cap="none" strike="noStrike">
                <a:solidFill>
                  <a:srgbClr val="FFFFFF"/>
                </a:solidFill>
                <a:latin typeface="Roboto"/>
                <a:ea typeface="Roboto"/>
                <a:cs typeface="Roboto"/>
                <a:sym typeface="Roboto"/>
              </a:endParaRPr>
            </a:p>
          </p:txBody>
        </p:sp>
      </p:grpSp>
      <p:grpSp>
        <p:nvGrpSpPr>
          <p:cNvPr id="484" name="Google Shape;484;p40"/>
          <p:cNvGrpSpPr/>
          <p:nvPr/>
        </p:nvGrpSpPr>
        <p:grpSpPr>
          <a:xfrm>
            <a:off x="4668375" y="800200"/>
            <a:ext cx="1030262" cy="1115791"/>
            <a:chOff x="3490725" y="1255904"/>
            <a:chExt cx="1423800" cy="1542000"/>
          </a:xfrm>
        </p:grpSpPr>
        <p:sp>
          <p:nvSpPr>
            <p:cNvPr id="485" name="Google Shape;485;p40"/>
            <p:cNvSpPr/>
            <p:nvPr/>
          </p:nvSpPr>
          <p:spPr>
            <a:xfrm>
              <a:off x="3490725" y="1255904"/>
              <a:ext cx="1423800" cy="1542000"/>
            </a:xfrm>
            <a:prstGeom prst="ellipse">
              <a:avLst/>
            </a:prstGeom>
            <a:solidFill>
              <a:srgbClr val="FFCEA9"/>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0"/>
            <p:cNvSpPr txBox="1"/>
            <p:nvPr/>
          </p:nvSpPr>
          <p:spPr>
            <a:xfrm>
              <a:off x="3613444" y="1508288"/>
              <a:ext cx="1195800" cy="9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rgbClr val="000000"/>
                  </a:solidFill>
                  <a:latin typeface="Roboto"/>
                  <a:ea typeface="Roboto"/>
                  <a:cs typeface="Roboto"/>
                  <a:sym typeface="Roboto"/>
                </a:rPr>
                <a:t>Spiral Model</a:t>
              </a:r>
              <a:endParaRPr b="0" i="0" sz="1800" u="none" cap="none" strike="noStrike">
                <a:solidFill>
                  <a:srgbClr val="000000"/>
                </a:solidFill>
                <a:latin typeface="Roboto"/>
                <a:ea typeface="Roboto"/>
                <a:cs typeface="Roboto"/>
                <a:sym typeface="Roboto"/>
              </a:endParaRPr>
            </a:p>
          </p:txBody>
        </p:sp>
      </p:grpSp>
      <p:sp>
        <p:nvSpPr>
          <p:cNvPr id="487" name="Google Shape;487;p40"/>
          <p:cNvSpPr/>
          <p:nvPr/>
        </p:nvSpPr>
        <p:spPr>
          <a:xfrm rot="-6598620">
            <a:off x="4527316" y="2818763"/>
            <a:ext cx="1681581" cy="1681581"/>
          </a:xfrm>
          <a:prstGeom prst="ellipse">
            <a:avLst/>
          </a:prstGeom>
          <a:solidFill>
            <a:srgbClr val="D686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0"/>
          <p:cNvSpPr/>
          <p:nvPr/>
        </p:nvSpPr>
        <p:spPr>
          <a:xfrm>
            <a:off x="3188881" y="1471691"/>
            <a:ext cx="2440200" cy="2440200"/>
          </a:xfrm>
          <a:prstGeom prst="ellipse">
            <a:avLst/>
          </a:prstGeom>
          <a:solidFill>
            <a:srgbClr val="FF0000"/>
          </a:solidFill>
          <a:ln cap="flat" cmpd="sng" w="76200">
            <a:solidFill>
              <a:srgbClr val="00FF00"/>
            </a:solidFill>
            <a:prstDash val="solid"/>
            <a:round/>
            <a:headEnd len="sm" w="sm" type="none"/>
            <a:tailEnd len="sm" w="sm" type="none"/>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0"/>
          <p:cNvSpPr txBox="1"/>
          <p:nvPr/>
        </p:nvSpPr>
        <p:spPr>
          <a:xfrm>
            <a:off x="3477638" y="2160200"/>
            <a:ext cx="1862700" cy="116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tr-TR" sz="1800" u="none" cap="none" strike="noStrike">
                <a:solidFill>
                  <a:srgbClr val="FFFFFF"/>
                </a:solidFill>
                <a:latin typeface="Roboto"/>
                <a:ea typeface="Roboto"/>
                <a:cs typeface="Roboto"/>
                <a:sym typeface="Roboto"/>
              </a:rPr>
              <a:t>Agile Model</a:t>
            </a:r>
            <a:endParaRPr b="1" i="0" sz="1800" u="none" cap="none" strike="noStrike">
              <a:solidFill>
                <a:srgbClr val="FFFFFF"/>
              </a:solidFill>
              <a:latin typeface="Roboto"/>
              <a:ea typeface="Roboto"/>
              <a:cs typeface="Roboto"/>
              <a:sym typeface="Roboto"/>
            </a:endParaRPr>
          </a:p>
        </p:txBody>
      </p:sp>
      <p:sp>
        <p:nvSpPr>
          <p:cNvPr id="490" name="Google Shape;490;p40"/>
          <p:cNvSpPr/>
          <p:nvPr/>
        </p:nvSpPr>
        <p:spPr>
          <a:xfrm>
            <a:off x="5382501" y="2206675"/>
            <a:ext cx="1782000" cy="1606500"/>
          </a:xfrm>
          <a:prstGeom prst="ellipse">
            <a:avLst/>
          </a:prstGeom>
          <a:solidFill>
            <a:srgbClr val="FFFF00"/>
          </a:solidFill>
          <a:ln cap="flat" cmpd="sng" w="76200">
            <a:solidFill>
              <a:srgbClr val="000000"/>
            </a:solidFill>
            <a:prstDash val="solid"/>
            <a:round/>
            <a:headEnd len="sm" w="sm" type="none"/>
            <a:tailEnd len="sm" w="sm" type="none"/>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0"/>
          <p:cNvSpPr/>
          <p:nvPr/>
        </p:nvSpPr>
        <p:spPr>
          <a:xfrm>
            <a:off x="3771520" y="3347303"/>
            <a:ext cx="1566900" cy="1423800"/>
          </a:xfrm>
          <a:prstGeom prst="ellipse">
            <a:avLst/>
          </a:prstGeom>
          <a:solidFill>
            <a:srgbClr val="FF0000"/>
          </a:solidFill>
          <a:ln cap="flat" cmpd="sng" w="76200">
            <a:solidFill>
              <a:srgbClr val="00FF00"/>
            </a:solidFill>
            <a:prstDash val="solid"/>
            <a:round/>
            <a:headEnd len="sm" w="sm" type="none"/>
            <a:tailEnd len="sm" w="sm" type="none"/>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0"/>
          <p:cNvSpPr/>
          <p:nvPr/>
        </p:nvSpPr>
        <p:spPr>
          <a:xfrm rot="-6599386">
            <a:off x="993246" y="3409333"/>
            <a:ext cx="440541" cy="440541"/>
          </a:xfrm>
          <a:prstGeom prst="ellipse">
            <a:avLst/>
          </a:prstGeom>
          <a:solidFill>
            <a:srgbClr val="D686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0"/>
          <p:cNvSpPr/>
          <p:nvPr/>
        </p:nvSpPr>
        <p:spPr>
          <a:xfrm rot="-6597866">
            <a:off x="6106129" y="1296941"/>
            <a:ext cx="629106" cy="629106"/>
          </a:xfrm>
          <a:prstGeom prst="ellipse">
            <a:avLst/>
          </a:prstGeom>
          <a:solidFill>
            <a:srgbClr val="70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0"/>
          <p:cNvSpPr txBox="1"/>
          <p:nvPr/>
        </p:nvSpPr>
        <p:spPr>
          <a:xfrm>
            <a:off x="5345550" y="2428075"/>
            <a:ext cx="1862700" cy="116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tr-TR" sz="1800" u="none" cap="none" strike="noStrike">
                <a:solidFill>
                  <a:srgbClr val="000000"/>
                </a:solidFill>
                <a:latin typeface="Roboto"/>
                <a:ea typeface="Roboto"/>
                <a:cs typeface="Roboto"/>
                <a:sym typeface="Roboto"/>
              </a:rPr>
              <a:t>DevOps</a:t>
            </a:r>
            <a:br>
              <a:rPr b="1" i="0" lang="tr-TR" sz="1800" u="none" cap="none" strike="noStrike">
                <a:solidFill>
                  <a:srgbClr val="000000"/>
                </a:solidFill>
                <a:latin typeface="Roboto"/>
                <a:ea typeface="Roboto"/>
                <a:cs typeface="Roboto"/>
                <a:sym typeface="Roboto"/>
              </a:rPr>
            </a:br>
            <a:r>
              <a:rPr b="1" i="0" lang="tr-TR" sz="1800" u="none" cap="none" strike="noStrike">
                <a:solidFill>
                  <a:srgbClr val="000000"/>
                </a:solidFill>
                <a:latin typeface="Roboto"/>
                <a:ea typeface="Roboto"/>
                <a:cs typeface="Roboto"/>
                <a:sym typeface="Roboto"/>
              </a:rPr>
              <a:t>Model</a:t>
            </a:r>
            <a:endParaRPr b="1" i="0" sz="1800" u="none" cap="none" strike="noStrike">
              <a:solidFill>
                <a:srgbClr val="000000"/>
              </a:solidFill>
              <a:latin typeface="Roboto"/>
              <a:ea typeface="Roboto"/>
              <a:cs typeface="Roboto"/>
              <a:sym typeface="Roboto"/>
            </a:endParaRPr>
          </a:p>
        </p:txBody>
      </p:sp>
      <p:sp>
        <p:nvSpPr>
          <p:cNvPr id="495" name="Google Shape;495;p40"/>
          <p:cNvSpPr txBox="1"/>
          <p:nvPr/>
        </p:nvSpPr>
        <p:spPr>
          <a:xfrm>
            <a:off x="796050" y="1594421"/>
            <a:ext cx="1210500" cy="9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rgbClr val="FFFFFF"/>
                </a:solidFill>
                <a:latin typeface="Roboto"/>
                <a:ea typeface="Roboto"/>
                <a:cs typeface="Roboto"/>
                <a:sym typeface="Roboto"/>
              </a:rPr>
              <a:t>V-Model</a:t>
            </a:r>
            <a:endParaRPr b="0" i="0" sz="1800" u="none" cap="none" strike="noStrike">
              <a:solidFill>
                <a:srgbClr val="FFFFFF"/>
              </a:solidFill>
              <a:latin typeface="Roboto"/>
              <a:ea typeface="Roboto"/>
              <a:cs typeface="Roboto"/>
              <a:sym typeface="Roboto"/>
            </a:endParaRPr>
          </a:p>
        </p:txBody>
      </p:sp>
      <p:sp>
        <p:nvSpPr>
          <p:cNvPr id="496" name="Google Shape;496;p40"/>
          <p:cNvSpPr txBox="1"/>
          <p:nvPr/>
        </p:nvSpPr>
        <p:spPr>
          <a:xfrm>
            <a:off x="3907225" y="3667675"/>
            <a:ext cx="1257600" cy="9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tr-TR" sz="1800" u="none" cap="none" strike="noStrike">
                <a:solidFill>
                  <a:srgbClr val="FFFFFF"/>
                </a:solidFill>
                <a:latin typeface="Roboto"/>
                <a:ea typeface="Roboto"/>
                <a:cs typeface="Roboto"/>
                <a:sym typeface="Roboto"/>
              </a:rPr>
              <a:t>Waterfall Model</a:t>
            </a:r>
            <a:endParaRPr b="1" i="0" sz="1800" u="none" cap="none" strike="noStrike">
              <a:solidFill>
                <a:srgbClr val="FFFFFF"/>
              </a:solidFill>
              <a:latin typeface="Roboto"/>
              <a:ea typeface="Roboto"/>
              <a:cs typeface="Roboto"/>
              <a:sym typeface="Roboto"/>
            </a:endParaRPr>
          </a:p>
        </p:txBody>
      </p:sp>
      <p:sp>
        <p:nvSpPr>
          <p:cNvPr id="497" name="Google Shape;497;p40"/>
          <p:cNvSpPr/>
          <p:nvPr/>
        </p:nvSpPr>
        <p:spPr>
          <a:xfrm rot="-6599386">
            <a:off x="6661921" y="4109808"/>
            <a:ext cx="440541" cy="440541"/>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0"/>
          <p:cNvSpPr/>
          <p:nvPr/>
        </p:nvSpPr>
        <p:spPr>
          <a:xfrm rot="-6599386">
            <a:off x="7384146" y="2844733"/>
            <a:ext cx="440541" cy="440541"/>
          </a:xfrm>
          <a:prstGeom prst="ellipse">
            <a:avLst/>
          </a:prstGeom>
          <a:solidFill>
            <a:srgbClr val="FF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0"/>
          <p:cNvSpPr/>
          <p:nvPr/>
        </p:nvSpPr>
        <p:spPr>
          <a:xfrm rot="-6597701">
            <a:off x="7181300" y="1035193"/>
            <a:ext cx="274172" cy="274172"/>
          </a:xfrm>
          <a:prstGeom prst="ellipse">
            <a:avLst/>
          </a:prstGeom>
          <a:solidFill>
            <a:srgbClr val="D686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0"/>
          <p:cNvSpPr/>
          <p:nvPr/>
        </p:nvSpPr>
        <p:spPr>
          <a:xfrm rot="-1071943">
            <a:off x="2211889" y="4345825"/>
            <a:ext cx="1747466" cy="468674"/>
          </a:xfrm>
          <a:prstGeom prst="chevron">
            <a:avLst>
              <a:gd fmla="val 50000" name="adj"/>
            </a:avLst>
          </a:prstGeom>
          <a:solidFill>
            <a:srgbClr val="FF0000"/>
          </a:solid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0"/>
          <p:cNvSpPr/>
          <p:nvPr/>
        </p:nvSpPr>
        <p:spPr>
          <a:xfrm rot="-730512">
            <a:off x="512284" y="2799867"/>
            <a:ext cx="2910362" cy="468612"/>
          </a:xfrm>
          <a:prstGeom prst="chevron">
            <a:avLst>
              <a:gd fmla="val 50000" name="adj"/>
            </a:avLst>
          </a:prstGeom>
          <a:solidFill>
            <a:srgbClr val="FF0000"/>
          </a:solid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0"/>
          <p:cNvSpPr/>
          <p:nvPr/>
        </p:nvSpPr>
        <p:spPr>
          <a:xfrm rot="-10200445">
            <a:off x="7010000" y="3028871"/>
            <a:ext cx="2003797" cy="468508"/>
          </a:xfrm>
          <a:prstGeom prst="chevron">
            <a:avLst>
              <a:gd fmla="val 50000" name="adj"/>
            </a:avLst>
          </a:prstGeom>
          <a:solidFill>
            <a:srgbClr val="FF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0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31" name="Google Shape;1131;p103"/>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132" name="Google Shape;1132;p103"/>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Protractor ?</a:t>
            </a:r>
            <a:endParaRPr b="0" i="0" sz="1100" u="none" cap="none" strike="noStrike">
              <a:solidFill>
                <a:srgbClr val="000000"/>
              </a:solidFill>
              <a:latin typeface="Arial"/>
              <a:ea typeface="Arial"/>
              <a:cs typeface="Arial"/>
              <a:sym typeface="Arial"/>
            </a:endParaRPr>
          </a:p>
        </p:txBody>
      </p:sp>
      <p:sp>
        <p:nvSpPr>
          <p:cNvPr id="1133" name="Google Shape;1133;p103"/>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4" name="Google Shape;1134;p103"/>
          <p:cNvPicPr preferRelativeResize="0"/>
          <p:nvPr/>
        </p:nvPicPr>
        <p:blipFill rotWithShape="1">
          <a:blip r:embed="rId3">
            <a:alphaModFix/>
          </a:blip>
          <a:srcRect b="14503" l="0" r="0" t="33211"/>
          <a:stretch/>
        </p:blipFill>
        <p:spPr>
          <a:xfrm>
            <a:off x="2601200" y="3771425"/>
            <a:ext cx="2132125" cy="627989"/>
          </a:xfrm>
          <a:prstGeom prst="rect">
            <a:avLst/>
          </a:prstGeom>
          <a:noFill/>
          <a:ln>
            <a:noFill/>
          </a:ln>
        </p:spPr>
      </p:pic>
      <p:sp>
        <p:nvSpPr>
          <p:cNvPr id="1135" name="Google Shape;1135;p103"/>
          <p:cNvSpPr/>
          <p:nvPr/>
        </p:nvSpPr>
        <p:spPr>
          <a:xfrm>
            <a:off x="318375" y="1262100"/>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333333"/>
                </a:solidFill>
                <a:highlight>
                  <a:srgbClr val="FFFFFF"/>
                </a:highlight>
                <a:latin typeface="Arial"/>
                <a:ea typeface="Arial"/>
                <a:cs typeface="Arial"/>
                <a:sym typeface="Arial"/>
              </a:rPr>
              <a:t>Protractor is an end-to-end test framework for Angular and AngularJS applications.</a:t>
            </a:r>
            <a:r>
              <a:rPr b="0" i="0" lang="tr-TR" sz="1600" u="none" cap="none" strike="noStrike">
                <a:solidFill>
                  <a:schemeClr val="dk1"/>
                </a:solidFill>
                <a:latin typeface="Arial"/>
                <a:ea typeface="Arial"/>
                <a:cs typeface="Arial"/>
                <a:sym typeface="Arial"/>
              </a:rPr>
              <a:t> </a:t>
            </a:r>
            <a:endParaRPr b="0" i="0" sz="1600" u="none" cap="none" strike="noStrike">
              <a:solidFill>
                <a:srgbClr val="20212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0" i="0" lang="tr-TR" sz="1600" u="none" cap="none" strike="noStrike">
                <a:solidFill>
                  <a:srgbClr val="333333"/>
                </a:solidFill>
                <a:highlight>
                  <a:srgbClr val="FFFFFF"/>
                </a:highlight>
                <a:latin typeface="Arial"/>
                <a:ea typeface="Arial"/>
                <a:cs typeface="Arial"/>
                <a:sym typeface="Arial"/>
              </a:rPr>
              <a:t>Protractor runs tests against your application running in a real browser, interacting with it as a user would.</a:t>
            </a:r>
            <a:endParaRPr b="0" i="0" sz="16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04"/>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141" name="Google Shape;1141;p104"/>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cypress.io ?</a:t>
            </a:r>
            <a:endParaRPr b="0" i="0" sz="1100" u="none" cap="none" strike="noStrike">
              <a:solidFill>
                <a:srgbClr val="000000"/>
              </a:solidFill>
              <a:latin typeface="Arial"/>
              <a:ea typeface="Arial"/>
              <a:cs typeface="Arial"/>
              <a:sym typeface="Arial"/>
            </a:endParaRPr>
          </a:p>
        </p:txBody>
      </p:sp>
      <p:sp>
        <p:nvSpPr>
          <p:cNvPr id="1142" name="Google Shape;1142;p104"/>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3" name="Google Shape;1143;p104"/>
          <p:cNvPicPr preferRelativeResize="0"/>
          <p:nvPr/>
        </p:nvPicPr>
        <p:blipFill rotWithShape="1">
          <a:blip r:embed="rId3">
            <a:alphaModFix/>
          </a:blip>
          <a:srcRect b="28767" l="11251" r="10665" t="27399"/>
          <a:stretch/>
        </p:blipFill>
        <p:spPr>
          <a:xfrm>
            <a:off x="3021937" y="3727075"/>
            <a:ext cx="2132124" cy="626400"/>
          </a:xfrm>
          <a:prstGeom prst="rect">
            <a:avLst/>
          </a:prstGeom>
          <a:noFill/>
          <a:ln>
            <a:noFill/>
          </a:ln>
        </p:spPr>
      </p:pic>
      <p:sp>
        <p:nvSpPr>
          <p:cNvPr id="1144" name="Google Shape;1144;p104"/>
          <p:cNvSpPr/>
          <p:nvPr/>
        </p:nvSpPr>
        <p:spPr>
          <a:xfrm>
            <a:off x="318375" y="1262100"/>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Cypress</a:t>
            </a:r>
            <a:r>
              <a:rPr b="0" i="0" lang="tr-TR" sz="1600" u="none" cap="none" strike="noStrike">
                <a:solidFill>
                  <a:srgbClr val="202124"/>
                </a:solidFill>
                <a:highlight>
                  <a:srgbClr val="FFFFFF"/>
                </a:highlight>
                <a:latin typeface="Arial"/>
                <a:ea typeface="Arial"/>
                <a:cs typeface="Arial"/>
                <a:sym typeface="Arial"/>
              </a:rPr>
              <a:t> is a next-generation front-end testing </a:t>
            </a:r>
            <a:r>
              <a:rPr b="1" i="0" lang="tr-TR" sz="1600" u="none" cap="none" strike="noStrike">
                <a:solidFill>
                  <a:srgbClr val="202124"/>
                </a:solidFill>
                <a:highlight>
                  <a:srgbClr val="FFFFFF"/>
                </a:highlight>
                <a:latin typeface="Arial"/>
                <a:ea typeface="Arial"/>
                <a:cs typeface="Arial"/>
                <a:sym typeface="Arial"/>
              </a:rPr>
              <a:t>tool</a:t>
            </a:r>
            <a:r>
              <a:rPr b="0" i="0" lang="tr-TR" sz="1600" u="none" cap="none" strike="noStrike">
                <a:solidFill>
                  <a:srgbClr val="202124"/>
                </a:solidFill>
                <a:highlight>
                  <a:srgbClr val="FFFFFF"/>
                </a:highlight>
                <a:latin typeface="Arial"/>
                <a:ea typeface="Arial"/>
                <a:cs typeface="Arial"/>
                <a:sym typeface="Arial"/>
              </a:rPr>
              <a:t> built for the modern web.</a:t>
            </a:r>
            <a:r>
              <a:rPr b="0" i="0" lang="tr-TR" sz="1600" u="none" cap="none" strike="noStrike">
                <a:solidFill>
                  <a:schemeClr val="dk1"/>
                </a:solidFill>
                <a:latin typeface="Arial"/>
                <a:ea typeface="Arial"/>
                <a:cs typeface="Arial"/>
                <a:sym typeface="Arial"/>
              </a:rPr>
              <a:t> </a:t>
            </a:r>
            <a:endParaRPr b="0" i="0" sz="1600" u="none" cap="none" strike="noStrike">
              <a:solidFill>
                <a:srgbClr val="20212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1" i="0" lang="tr-TR" sz="1600" u="none" cap="none" strike="noStrike">
                <a:solidFill>
                  <a:srgbClr val="202124"/>
                </a:solidFill>
                <a:highlight>
                  <a:srgbClr val="FFFFFF"/>
                </a:highlight>
                <a:latin typeface="Arial"/>
                <a:ea typeface="Arial"/>
                <a:cs typeface="Arial"/>
                <a:sym typeface="Arial"/>
              </a:rPr>
              <a:t>Cypress</a:t>
            </a:r>
            <a:r>
              <a:rPr b="0" i="0" lang="tr-TR" sz="1600" u="none" cap="none" strike="noStrike">
                <a:solidFill>
                  <a:srgbClr val="202124"/>
                </a:solidFill>
                <a:highlight>
                  <a:srgbClr val="FFFFFF"/>
                </a:highlight>
                <a:latin typeface="Arial"/>
                <a:ea typeface="Arial"/>
                <a:cs typeface="Arial"/>
                <a:sym typeface="Arial"/>
              </a:rPr>
              <a:t> lets you test anything that runs in a browser.</a:t>
            </a:r>
            <a:endParaRPr b="0" i="0" sz="16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0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50" name="Google Shape;1150;p105"/>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151" name="Google Shape;1151;p105"/>
          <p:cNvSpPr/>
          <p:nvPr/>
        </p:nvSpPr>
        <p:spPr>
          <a:xfrm>
            <a:off x="431801" y="573975"/>
            <a:ext cx="5962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What is VisualStudio  ?</a:t>
            </a:r>
            <a:endParaRPr b="0" i="0" sz="1100" u="none" cap="none" strike="noStrike">
              <a:solidFill>
                <a:srgbClr val="000000"/>
              </a:solidFill>
              <a:latin typeface="Arial"/>
              <a:ea typeface="Arial"/>
              <a:cs typeface="Arial"/>
              <a:sym typeface="Arial"/>
            </a:endParaRPr>
          </a:p>
        </p:txBody>
      </p:sp>
      <p:sp>
        <p:nvSpPr>
          <p:cNvPr id="1152" name="Google Shape;1152;p105"/>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3" name="Google Shape;1153;p105"/>
          <p:cNvPicPr preferRelativeResize="0"/>
          <p:nvPr/>
        </p:nvPicPr>
        <p:blipFill rotWithShape="1">
          <a:blip r:embed="rId3">
            <a:alphaModFix/>
          </a:blip>
          <a:srcRect b="0" l="0" r="0" t="0"/>
          <a:stretch/>
        </p:blipFill>
        <p:spPr>
          <a:xfrm>
            <a:off x="3429988" y="3660950"/>
            <a:ext cx="1351675" cy="675838"/>
          </a:xfrm>
          <a:prstGeom prst="rect">
            <a:avLst/>
          </a:prstGeom>
          <a:noFill/>
          <a:ln>
            <a:noFill/>
          </a:ln>
        </p:spPr>
      </p:pic>
      <p:sp>
        <p:nvSpPr>
          <p:cNvPr id="1154" name="Google Shape;1154;p105"/>
          <p:cNvSpPr/>
          <p:nvPr/>
        </p:nvSpPr>
        <p:spPr>
          <a:xfrm>
            <a:off x="318375" y="1262100"/>
            <a:ext cx="8187000" cy="1569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AF5E95"/>
              </a:buClr>
              <a:buSzPts val="1600"/>
              <a:buFont typeface="Noto Sans Symbols"/>
              <a:buChar char="⮚"/>
            </a:pPr>
            <a:r>
              <a:rPr b="1" i="0" lang="tr-TR" sz="1350" u="none" cap="none" strike="noStrike">
                <a:solidFill>
                  <a:srgbClr val="222222"/>
                </a:solidFill>
                <a:highlight>
                  <a:srgbClr val="FFFFFF"/>
                </a:highlight>
                <a:latin typeface="Arial"/>
                <a:ea typeface="Arial"/>
                <a:cs typeface="Arial"/>
                <a:sym typeface="Arial"/>
              </a:rPr>
              <a:t>Coded UI Test (CUIT)</a:t>
            </a:r>
            <a:r>
              <a:rPr b="0" i="0" lang="tr-TR" sz="1350" u="none" cap="none" strike="noStrike">
                <a:solidFill>
                  <a:srgbClr val="222222"/>
                </a:solidFill>
                <a:highlight>
                  <a:srgbClr val="FFFFFF"/>
                </a:highlight>
                <a:latin typeface="Arial"/>
                <a:ea typeface="Arial"/>
                <a:cs typeface="Arial"/>
                <a:sym typeface="Arial"/>
              </a:rPr>
              <a:t> is an automated test that drives applications through its user interface (UI).</a:t>
            </a:r>
            <a:endParaRPr b="0" i="0" sz="1600" u="none" cap="none" strike="noStrike">
              <a:solidFill>
                <a:srgbClr val="20212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latin typeface="Arial"/>
              <a:ea typeface="Arial"/>
              <a:cs typeface="Arial"/>
              <a:sym typeface="Arial"/>
            </a:endParaRPr>
          </a:p>
          <a:p>
            <a:pPr indent="-330200" lvl="0" marL="457200" marR="0" rtl="0" algn="l">
              <a:lnSpc>
                <a:spcPct val="100000"/>
              </a:lnSpc>
              <a:spcBef>
                <a:spcPts val="0"/>
              </a:spcBef>
              <a:spcAft>
                <a:spcPts val="0"/>
              </a:spcAft>
              <a:buClr>
                <a:srgbClr val="AF5E95"/>
              </a:buClr>
              <a:buSzPts val="1600"/>
              <a:buFont typeface="Noto Sans Symbols"/>
              <a:buChar char="⮚"/>
            </a:pPr>
            <a:r>
              <a:rPr b="0" i="0" lang="tr-TR" sz="1350" u="none" cap="none" strike="noStrike">
                <a:solidFill>
                  <a:srgbClr val="222222"/>
                </a:solidFill>
                <a:highlight>
                  <a:srgbClr val="FFFFFF"/>
                </a:highlight>
                <a:latin typeface="Arial"/>
                <a:ea typeface="Arial"/>
                <a:cs typeface="Arial"/>
                <a:sym typeface="Arial"/>
              </a:rPr>
              <a:t>It checks the functionality of the whole application, including the user interface. It is also used to automate an existing manual test.</a:t>
            </a:r>
            <a:endParaRPr b="0" i="0" sz="16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0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160" name="Google Shape;1160;p106"/>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161" name="Google Shape;1161;p106"/>
          <p:cNvSpPr/>
          <p:nvPr/>
        </p:nvSpPr>
        <p:spPr>
          <a:xfrm>
            <a:off x="431800" y="573975"/>
            <a:ext cx="51324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Continuous Delivery/Deployment </a:t>
            </a:r>
            <a:endParaRPr b="0" i="0" sz="1100" u="none" cap="none" strike="noStrike">
              <a:solidFill>
                <a:srgbClr val="000000"/>
              </a:solidFill>
              <a:latin typeface="Arial"/>
              <a:ea typeface="Arial"/>
              <a:cs typeface="Arial"/>
              <a:sym typeface="Arial"/>
            </a:endParaRPr>
          </a:p>
        </p:txBody>
      </p:sp>
      <p:sp>
        <p:nvSpPr>
          <p:cNvPr id="1162" name="Google Shape;1162;p106"/>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3" name="Google Shape;1163;p106"/>
          <p:cNvPicPr preferRelativeResize="0"/>
          <p:nvPr/>
        </p:nvPicPr>
        <p:blipFill rotWithShape="1">
          <a:blip r:embed="rId3">
            <a:alphaModFix/>
          </a:blip>
          <a:srcRect b="0" l="0" r="0" t="0"/>
          <a:stretch/>
        </p:blipFill>
        <p:spPr>
          <a:xfrm>
            <a:off x="152400" y="1637025"/>
            <a:ext cx="8839204" cy="2097585"/>
          </a:xfrm>
          <a:prstGeom prst="rect">
            <a:avLst/>
          </a:prstGeom>
          <a:noFill/>
          <a:ln>
            <a:noFill/>
          </a:ln>
        </p:spPr>
      </p:pic>
      <p:pic>
        <p:nvPicPr>
          <p:cNvPr id="1164" name="Google Shape;1164;p106"/>
          <p:cNvPicPr preferRelativeResize="0"/>
          <p:nvPr/>
        </p:nvPicPr>
        <p:blipFill rotWithShape="1">
          <a:blip r:embed="rId4">
            <a:alphaModFix/>
          </a:blip>
          <a:srcRect b="0" l="0" r="0" t="0"/>
          <a:stretch/>
        </p:blipFill>
        <p:spPr>
          <a:xfrm>
            <a:off x="719525" y="3643509"/>
            <a:ext cx="1201500" cy="993241"/>
          </a:xfrm>
          <a:prstGeom prst="rect">
            <a:avLst/>
          </a:prstGeom>
          <a:noFill/>
          <a:ln>
            <a:noFill/>
          </a:ln>
        </p:spPr>
      </p:pic>
      <p:pic>
        <p:nvPicPr>
          <p:cNvPr id="1165" name="Google Shape;1165;p106"/>
          <p:cNvPicPr preferRelativeResize="0"/>
          <p:nvPr/>
        </p:nvPicPr>
        <p:blipFill rotWithShape="1">
          <a:blip r:embed="rId5">
            <a:alphaModFix/>
          </a:blip>
          <a:srcRect b="0" l="0" r="0" t="0"/>
          <a:stretch/>
        </p:blipFill>
        <p:spPr>
          <a:xfrm>
            <a:off x="2139225" y="3543450"/>
            <a:ext cx="1500826" cy="1250700"/>
          </a:xfrm>
          <a:prstGeom prst="rect">
            <a:avLst/>
          </a:prstGeom>
          <a:noFill/>
          <a:ln>
            <a:noFill/>
          </a:ln>
        </p:spPr>
      </p:pic>
      <p:pic>
        <p:nvPicPr>
          <p:cNvPr id="1166" name="Google Shape;1166;p106"/>
          <p:cNvPicPr preferRelativeResize="0"/>
          <p:nvPr/>
        </p:nvPicPr>
        <p:blipFill rotWithShape="1">
          <a:blip r:embed="rId6">
            <a:alphaModFix/>
          </a:blip>
          <a:srcRect b="0" l="0" r="0" t="0"/>
          <a:stretch/>
        </p:blipFill>
        <p:spPr>
          <a:xfrm>
            <a:off x="3847024" y="3765475"/>
            <a:ext cx="1565350" cy="795824"/>
          </a:xfrm>
          <a:prstGeom prst="rect">
            <a:avLst/>
          </a:prstGeom>
          <a:noFill/>
          <a:ln>
            <a:noFill/>
          </a:ln>
        </p:spPr>
      </p:pic>
      <p:pic>
        <p:nvPicPr>
          <p:cNvPr id="1167" name="Google Shape;1167;p106"/>
          <p:cNvPicPr preferRelativeResize="0"/>
          <p:nvPr/>
        </p:nvPicPr>
        <p:blipFill rotWithShape="1">
          <a:blip r:embed="rId7">
            <a:alphaModFix/>
          </a:blip>
          <a:srcRect b="0" l="0" r="0" t="0"/>
          <a:stretch/>
        </p:blipFill>
        <p:spPr>
          <a:xfrm>
            <a:off x="5683275" y="3730576"/>
            <a:ext cx="711025" cy="876450"/>
          </a:xfrm>
          <a:prstGeom prst="rect">
            <a:avLst/>
          </a:prstGeom>
          <a:noFill/>
          <a:ln>
            <a:noFill/>
          </a:ln>
        </p:spPr>
      </p:pic>
      <p:pic>
        <p:nvPicPr>
          <p:cNvPr id="1168" name="Google Shape;1168;p106"/>
          <p:cNvPicPr preferRelativeResize="0"/>
          <p:nvPr/>
        </p:nvPicPr>
        <p:blipFill rotWithShape="1">
          <a:blip r:embed="rId8">
            <a:alphaModFix/>
          </a:blip>
          <a:srcRect b="0" l="0" r="0" t="0"/>
          <a:stretch/>
        </p:blipFill>
        <p:spPr>
          <a:xfrm>
            <a:off x="6738263" y="241225"/>
            <a:ext cx="1659166" cy="1104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0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174" name="Google Shape;1174;p107"/>
          <p:cNvSpPr txBox="1"/>
          <p:nvPr>
            <p:ph type="title"/>
          </p:nvPr>
        </p:nvSpPr>
        <p:spPr>
          <a:xfrm>
            <a:off x="431800" y="173800"/>
            <a:ext cx="7455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1175" name="Google Shape;1175;p107"/>
          <p:cNvSpPr/>
          <p:nvPr/>
        </p:nvSpPr>
        <p:spPr>
          <a:xfrm>
            <a:off x="431800" y="573975"/>
            <a:ext cx="48519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9300"/>
                </a:solidFill>
                <a:latin typeface="Arial"/>
                <a:ea typeface="Arial"/>
                <a:cs typeface="Arial"/>
                <a:sym typeface="Arial"/>
              </a:rPr>
              <a:t>Continuous Delivery/Deployment ?</a:t>
            </a:r>
            <a:endParaRPr b="0" i="0" sz="1100" u="none" cap="none" strike="noStrike">
              <a:solidFill>
                <a:srgbClr val="000000"/>
              </a:solidFill>
              <a:latin typeface="Arial"/>
              <a:ea typeface="Arial"/>
              <a:cs typeface="Arial"/>
              <a:sym typeface="Arial"/>
            </a:endParaRPr>
          </a:p>
        </p:txBody>
      </p:sp>
      <p:sp>
        <p:nvSpPr>
          <p:cNvPr id="1176" name="Google Shape;1176;p107"/>
          <p:cNvSpPr/>
          <p:nvPr/>
        </p:nvSpPr>
        <p:spPr>
          <a:xfrm>
            <a:off x="6967100" y="1110525"/>
            <a:ext cx="1201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7" name="Google Shape;1177;p107"/>
          <p:cNvPicPr preferRelativeResize="0"/>
          <p:nvPr/>
        </p:nvPicPr>
        <p:blipFill rotWithShape="1">
          <a:blip r:embed="rId3">
            <a:alphaModFix/>
          </a:blip>
          <a:srcRect b="0" l="0" r="0" t="0"/>
          <a:stretch/>
        </p:blipFill>
        <p:spPr>
          <a:xfrm>
            <a:off x="152400" y="1637025"/>
            <a:ext cx="8839204" cy="2097585"/>
          </a:xfrm>
          <a:prstGeom prst="rect">
            <a:avLst/>
          </a:prstGeom>
          <a:noFill/>
          <a:ln>
            <a:noFill/>
          </a:ln>
        </p:spPr>
      </p:pic>
      <p:pic>
        <p:nvPicPr>
          <p:cNvPr id="1178" name="Google Shape;1178;p107"/>
          <p:cNvPicPr preferRelativeResize="0"/>
          <p:nvPr/>
        </p:nvPicPr>
        <p:blipFill rotWithShape="1">
          <a:blip r:embed="rId4">
            <a:alphaModFix/>
          </a:blip>
          <a:srcRect b="0" l="0" r="0" t="0"/>
          <a:stretch/>
        </p:blipFill>
        <p:spPr>
          <a:xfrm>
            <a:off x="599150" y="4072125"/>
            <a:ext cx="626400" cy="626400"/>
          </a:xfrm>
          <a:prstGeom prst="rect">
            <a:avLst/>
          </a:prstGeom>
          <a:noFill/>
          <a:ln>
            <a:noFill/>
          </a:ln>
        </p:spPr>
      </p:pic>
      <p:pic>
        <p:nvPicPr>
          <p:cNvPr id="1179" name="Google Shape;1179;p107"/>
          <p:cNvPicPr preferRelativeResize="0"/>
          <p:nvPr/>
        </p:nvPicPr>
        <p:blipFill rotWithShape="1">
          <a:blip r:embed="rId5">
            <a:alphaModFix/>
          </a:blip>
          <a:srcRect b="27283" l="0" r="0" t="22828"/>
          <a:stretch/>
        </p:blipFill>
        <p:spPr>
          <a:xfrm>
            <a:off x="4283275" y="4115600"/>
            <a:ext cx="2111024" cy="539450"/>
          </a:xfrm>
          <a:prstGeom prst="rect">
            <a:avLst/>
          </a:prstGeom>
          <a:noFill/>
          <a:ln>
            <a:noFill/>
          </a:ln>
        </p:spPr>
      </p:pic>
      <p:pic>
        <p:nvPicPr>
          <p:cNvPr id="1180" name="Google Shape;1180;p107"/>
          <p:cNvPicPr preferRelativeResize="0"/>
          <p:nvPr/>
        </p:nvPicPr>
        <p:blipFill rotWithShape="1">
          <a:blip r:embed="rId6">
            <a:alphaModFix/>
          </a:blip>
          <a:srcRect b="33347" l="22389" r="21998" t="30817"/>
          <a:stretch/>
        </p:blipFill>
        <p:spPr>
          <a:xfrm>
            <a:off x="6658250" y="4115600"/>
            <a:ext cx="1990775" cy="626400"/>
          </a:xfrm>
          <a:prstGeom prst="rect">
            <a:avLst/>
          </a:prstGeom>
          <a:noFill/>
          <a:ln>
            <a:noFill/>
          </a:ln>
        </p:spPr>
      </p:pic>
      <p:pic>
        <p:nvPicPr>
          <p:cNvPr id="1181" name="Google Shape;1181;p107"/>
          <p:cNvPicPr preferRelativeResize="0"/>
          <p:nvPr/>
        </p:nvPicPr>
        <p:blipFill rotWithShape="1">
          <a:blip r:embed="rId7">
            <a:alphaModFix/>
          </a:blip>
          <a:srcRect b="29603" l="0" r="0" t="32172"/>
          <a:stretch/>
        </p:blipFill>
        <p:spPr>
          <a:xfrm>
            <a:off x="1659750" y="4072125"/>
            <a:ext cx="2458190" cy="626400"/>
          </a:xfrm>
          <a:prstGeom prst="rect">
            <a:avLst/>
          </a:prstGeom>
          <a:noFill/>
          <a:ln>
            <a:noFill/>
          </a:ln>
        </p:spPr>
      </p:pic>
      <p:pic>
        <p:nvPicPr>
          <p:cNvPr id="1182" name="Google Shape;1182;p107"/>
          <p:cNvPicPr preferRelativeResize="0"/>
          <p:nvPr/>
        </p:nvPicPr>
        <p:blipFill rotWithShape="1">
          <a:blip r:embed="rId8">
            <a:alphaModFix/>
          </a:blip>
          <a:srcRect b="0" l="0" r="0" t="0"/>
          <a:stretch/>
        </p:blipFill>
        <p:spPr>
          <a:xfrm>
            <a:off x="6738263" y="241225"/>
            <a:ext cx="1659166" cy="1104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0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88" name="Google Shape;1188;p10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a:t>
            </a:r>
            <a:endParaRPr sz="3000">
              <a:solidFill>
                <a:srgbClr val="3F98CC"/>
              </a:solidFill>
            </a:endParaRPr>
          </a:p>
        </p:txBody>
      </p:sp>
      <p:pic>
        <p:nvPicPr>
          <p:cNvPr id="1189" name="Google Shape;1189;p108"/>
          <p:cNvPicPr preferRelativeResize="0"/>
          <p:nvPr/>
        </p:nvPicPr>
        <p:blipFill rotWithShape="1">
          <a:blip r:embed="rId3">
            <a:alphaModFix/>
          </a:blip>
          <a:srcRect b="0" l="0" r="0" t="0"/>
          <a:stretch/>
        </p:blipFill>
        <p:spPr>
          <a:xfrm>
            <a:off x="2469875" y="828000"/>
            <a:ext cx="4618994" cy="1870800"/>
          </a:xfrm>
          <a:prstGeom prst="rect">
            <a:avLst/>
          </a:prstGeom>
          <a:noFill/>
          <a:ln cap="flat" cmpd="sng" w="9525">
            <a:solidFill>
              <a:schemeClr val="dk2"/>
            </a:solidFill>
            <a:prstDash val="solid"/>
            <a:round/>
            <a:headEnd len="sm" w="sm" type="none"/>
            <a:tailEnd len="sm" w="sm" type="none"/>
          </a:ln>
        </p:spPr>
      </p:pic>
      <p:pic>
        <p:nvPicPr>
          <p:cNvPr id="1190" name="Google Shape;1190;p108"/>
          <p:cNvPicPr preferRelativeResize="0"/>
          <p:nvPr/>
        </p:nvPicPr>
        <p:blipFill rotWithShape="1">
          <a:blip r:embed="rId4">
            <a:alphaModFix/>
          </a:blip>
          <a:srcRect b="0" l="0" r="0" t="0"/>
          <a:stretch/>
        </p:blipFill>
        <p:spPr>
          <a:xfrm>
            <a:off x="2487722" y="2955203"/>
            <a:ext cx="4595800" cy="1870794"/>
          </a:xfrm>
          <a:prstGeom prst="rect">
            <a:avLst/>
          </a:prstGeom>
          <a:noFill/>
          <a:ln cap="flat" cmpd="sng" w="9525">
            <a:solidFill>
              <a:schemeClr val="dk2"/>
            </a:solidFill>
            <a:prstDash val="solid"/>
            <a:round/>
            <a:headEnd len="sm" w="sm" type="none"/>
            <a:tailEnd len="sm" w="sm" type="none"/>
          </a:ln>
        </p:spPr>
      </p:pic>
      <p:sp>
        <p:nvSpPr>
          <p:cNvPr id="1191" name="Google Shape;1191;p108"/>
          <p:cNvSpPr txBox="1"/>
          <p:nvPr/>
        </p:nvSpPr>
        <p:spPr>
          <a:xfrm>
            <a:off x="489250" y="1543625"/>
            <a:ext cx="179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Traditional way</a:t>
            </a:r>
            <a:endParaRPr b="1" i="0" sz="1800" u="none" cap="none" strike="noStrike">
              <a:solidFill>
                <a:srgbClr val="B45F06"/>
              </a:solidFill>
              <a:latin typeface="Barlow"/>
              <a:ea typeface="Barlow"/>
              <a:cs typeface="Barlow"/>
              <a:sym typeface="Barlow"/>
            </a:endParaRPr>
          </a:p>
        </p:txBody>
      </p:sp>
      <p:sp>
        <p:nvSpPr>
          <p:cNvPr id="1192" name="Google Shape;1192;p108"/>
          <p:cNvSpPr txBox="1"/>
          <p:nvPr/>
        </p:nvSpPr>
        <p:spPr>
          <a:xfrm>
            <a:off x="489250" y="3601025"/>
            <a:ext cx="179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B45F06"/>
                </a:solidFill>
                <a:latin typeface="Barlow"/>
                <a:ea typeface="Barlow"/>
                <a:cs typeface="Barlow"/>
                <a:sym typeface="Barlow"/>
              </a:rPr>
              <a:t>With CI &amp;CD</a:t>
            </a:r>
            <a:endParaRPr b="1" i="0" sz="1800" u="none" cap="none" strike="noStrike">
              <a:solidFill>
                <a:srgbClr val="B45F06"/>
              </a:solidFill>
              <a:latin typeface="Barlow"/>
              <a:ea typeface="Barlow"/>
              <a:cs typeface="Barlow"/>
              <a:sym typeface="Barlo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109"/>
          <p:cNvPicPr preferRelativeResize="0"/>
          <p:nvPr/>
        </p:nvPicPr>
        <p:blipFill rotWithShape="1">
          <a:blip r:embed="rId3">
            <a:alphaModFix/>
          </a:blip>
          <a:srcRect b="0" l="0" r="37960" t="0"/>
          <a:stretch/>
        </p:blipFill>
        <p:spPr>
          <a:xfrm>
            <a:off x="132201" y="1423225"/>
            <a:ext cx="1803551" cy="1362750"/>
          </a:xfrm>
          <a:prstGeom prst="rect">
            <a:avLst/>
          </a:prstGeom>
          <a:noFill/>
          <a:ln>
            <a:noFill/>
          </a:ln>
        </p:spPr>
      </p:pic>
      <p:sp>
        <p:nvSpPr>
          <p:cNvPr id="1198" name="Google Shape;1198;p109"/>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199" name="Google Shape;1199;p109"/>
          <p:cNvSpPr txBox="1"/>
          <p:nvPr>
            <p:ph type="title"/>
          </p:nvPr>
        </p:nvSpPr>
        <p:spPr>
          <a:xfrm>
            <a:off x="431800" y="173800"/>
            <a:ext cx="55191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 (Summary)</a:t>
            </a:r>
            <a:endParaRPr sz="3000">
              <a:solidFill>
                <a:srgbClr val="3F98CC"/>
              </a:solidFill>
            </a:endParaRPr>
          </a:p>
          <a:p>
            <a:pPr indent="0" lvl="0" marL="0" rtl="0" algn="l">
              <a:lnSpc>
                <a:spcPct val="80000"/>
              </a:lnSpc>
              <a:spcBef>
                <a:spcPts val="0"/>
              </a:spcBef>
              <a:spcAft>
                <a:spcPts val="0"/>
              </a:spcAft>
              <a:buSzPts val="4800"/>
              <a:buNone/>
            </a:pPr>
            <a:r>
              <a:t/>
            </a:r>
            <a:endParaRPr sz="3000">
              <a:solidFill>
                <a:srgbClr val="741B47"/>
              </a:solidFill>
              <a:latin typeface="Raleway Medium"/>
              <a:ea typeface="Raleway Medium"/>
              <a:cs typeface="Raleway Medium"/>
              <a:sym typeface="Raleway Medium"/>
            </a:endParaRPr>
          </a:p>
        </p:txBody>
      </p:sp>
      <p:pic>
        <p:nvPicPr>
          <p:cNvPr id="1200" name="Google Shape;1200;p109"/>
          <p:cNvPicPr preferRelativeResize="0"/>
          <p:nvPr/>
        </p:nvPicPr>
        <p:blipFill rotWithShape="1">
          <a:blip r:embed="rId4">
            <a:alphaModFix/>
          </a:blip>
          <a:srcRect b="0" l="0" r="0" t="0"/>
          <a:stretch/>
        </p:blipFill>
        <p:spPr>
          <a:xfrm>
            <a:off x="132200" y="2945250"/>
            <a:ext cx="1803553" cy="1745112"/>
          </a:xfrm>
          <a:prstGeom prst="rect">
            <a:avLst/>
          </a:prstGeom>
          <a:noFill/>
          <a:ln>
            <a:noFill/>
          </a:ln>
        </p:spPr>
      </p:pic>
      <p:pic>
        <p:nvPicPr>
          <p:cNvPr id="1201" name="Google Shape;1201;p109"/>
          <p:cNvPicPr preferRelativeResize="0"/>
          <p:nvPr/>
        </p:nvPicPr>
        <p:blipFill rotWithShape="1">
          <a:blip r:embed="rId5">
            <a:alphaModFix/>
          </a:blip>
          <a:srcRect b="0" l="0" r="0" t="0"/>
          <a:stretch/>
        </p:blipFill>
        <p:spPr>
          <a:xfrm>
            <a:off x="2134126" y="982738"/>
            <a:ext cx="6896323" cy="32663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10"/>
          <p:cNvSpPr txBox="1"/>
          <p:nvPr>
            <p:ph type="ctrTitle"/>
          </p:nvPr>
        </p:nvSpPr>
        <p:spPr>
          <a:xfrm>
            <a:off x="1085849" y="1991850"/>
            <a:ext cx="5082600" cy="1159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Advantages</a:t>
            </a:r>
            <a:endParaRPr sz="3600">
              <a:solidFill>
                <a:srgbClr val="741B47"/>
              </a:solidFill>
              <a:latin typeface="Raleway Medium"/>
              <a:ea typeface="Raleway Medium"/>
              <a:cs typeface="Raleway Medium"/>
              <a:sym typeface="Raleway Medium"/>
            </a:endParaRPr>
          </a:p>
        </p:txBody>
      </p:sp>
      <p:sp>
        <p:nvSpPr>
          <p:cNvPr id="1207" name="Google Shape;1207;p11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4</a:t>
            </a:r>
            <a:endParaRPr b="0" i="0" sz="3600" u="none" cap="none" strike="noStrike">
              <a:solidFill>
                <a:schemeClr val="lt1"/>
              </a:solidFill>
              <a:latin typeface="Raleway Medium"/>
              <a:ea typeface="Raleway Medium"/>
              <a:cs typeface="Raleway Medium"/>
              <a:sym typeface="Raleway Medium"/>
            </a:endParaRPr>
          </a:p>
        </p:txBody>
      </p:sp>
      <p:pic>
        <p:nvPicPr>
          <p:cNvPr id="1208" name="Google Shape;1208;p110"/>
          <p:cNvPicPr preferRelativeResize="0"/>
          <p:nvPr/>
        </p:nvPicPr>
        <p:blipFill rotWithShape="1">
          <a:blip r:embed="rId3">
            <a:alphaModFix/>
          </a:blip>
          <a:srcRect b="0" l="0" r="0" t="0"/>
          <a:stretch/>
        </p:blipFill>
        <p:spPr>
          <a:xfrm>
            <a:off x="5747899" y="1363400"/>
            <a:ext cx="2670751" cy="26707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1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14" name="Google Shape;1214;p11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Advantages</a:t>
            </a:r>
            <a:endParaRPr sz="3000">
              <a:solidFill>
                <a:srgbClr val="741B47"/>
              </a:solidFill>
              <a:latin typeface="Raleway Medium"/>
              <a:ea typeface="Raleway Medium"/>
              <a:cs typeface="Raleway Medium"/>
              <a:sym typeface="Raleway Medium"/>
            </a:endParaRPr>
          </a:p>
        </p:txBody>
      </p:sp>
      <p:pic>
        <p:nvPicPr>
          <p:cNvPr id="1215" name="Google Shape;1215;p111"/>
          <p:cNvPicPr preferRelativeResize="0"/>
          <p:nvPr/>
        </p:nvPicPr>
        <p:blipFill rotWithShape="1">
          <a:blip r:embed="rId3">
            <a:alphaModFix/>
          </a:blip>
          <a:srcRect b="0" l="0" r="0" t="0"/>
          <a:stretch/>
        </p:blipFill>
        <p:spPr>
          <a:xfrm>
            <a:off x="3358700" y="38650"/>
            <a:ext cx="926841" cy="896700"/>
          </a:xfrm>
          <a:prstGeom prst="rect">
            <a:avLst/>
          </a:prstGeom>
          <a:noFill/>
          <a:ln>
            <a:noFill/>
          </a:ln>
        </p:spPr>
      </p:pic>
      <p:pic>
        <p:nvPicPr>
          <p:cNvPr id="1216" name="Google Shape;1216;p111"/>
          <p:cNvPicPr preferRelativeResize="0"/>
          <p:nvPr/>
        </p:nvPicPr>
        <p:blipFill rotWithShape="1">
          <a:blip r:embed="rId4">
            <a:alphaModFix/>
          </a:blip>
          <a:srcRect b="9188" l="5529" r="9406" t="18284"/>
          <a:stretch/>
        </p:blipFill>
        <p:spPr>
          <a:xfrm>
            <a:off x="431800" y="1082317"/>
            <a:ext cx="7337776" cy="3517338"/>
          </a:xfrm>
          <a:prstGeom prst="rect">
            <a:avLst/>
          </a:prstGeom>
          <a:noFill/>
          <a:ln>
            <a:noFill/>
          </a:ln>
        </p:spPr>
      </p:pic>
      <p:sp>
        <p:nvSpPr>
          <p:cNvPr id="1217" name="Google Shape;1217;p111"/>
          <p:cNvSpPr txBox="1"/>
          <p:nvPr/>
        </p:nvSpPr>
        <p:spPr>
          <a:xfrm>
            <a:off x="1847315" y="1218367"/>
            <a:ext cx="5449500" cy="6114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Time taken to create and deliver software is reduced</a:t>
            </a:r>
            <a:endParaRPr b="0" i="0" sz="1600" u="none" cap="none" strike="noStrike">
              <a:solidFill>
                <a:srgbClr val="FFFFFF"/>
              </a:solidFill>
              <a:latin typeface="Arial"/>
              <a:ea typeface="Arial"/>
              <a:cs typeface="Arial"/>
              <a:sym typeface="Arial"/>
            </a:endParaRPr>
          </a:p>
        </p:txBody>
      </p:sp>
      <p:sp>
        <p:nvSpPr>
          <p:cNvPr id="1218" name="Google Shape;1218;p111"/>
          <p:cNvSpPr txBox="1"/>
          <p:nvPr/>
        </p:nvSpPr>
        <p:spPr>
          <a:xfrm>
            <a:off x="3471647" y="2028895"/>
            <a:ext cx="5177400" cy="6114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Complexity of maintaining an application is reduced</a:t>
            </a:r>
            <a:endParaRPr b="0" i="0" sz="1600" u="none" cap="none" strike="noStrike">
              <a:solidFill>
                <a:srgbClr val="FFFFFF"/>
              </a:solidFill>
              <a:latin typeface="Arial"/>
              <a:ea typeface="Arial"/>
              <a:cs typeface="Arial"/>
              <a:sym typeface="Arial"/>
            </a:endParaRPr>
          </a:p>
        </p:txBody>
      </p:sp>
      <p:sp>
        <p:nvSpPr>
          <p:cNvPr id="1219" name="Google Shape;1219;p111"/>
          <p:cNvSpPr txBox="1"/>
          <p:nvPr/>
        </p:nvSpPr>
        <p:spPr>
          <a:xfrm>
            <a:off x="1523403" y="2909011"/>
            <a:ext cx="6097200" cy="6114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Improved collaboration between developers and operations team</a:t>
            </a:r>
            <a:endParaRPr b="0" i="0" sz="1600" u="none" cap="none" strike="noStrike">
              <a:solidFill>
                <a:srgbClr val="FFFFFF"/>
              </a:solidFill>
              <a:latin typeface="Arial"/>
              <a:ea typeface="Arial"/>
              <a:cs typeface="Arial"/>
              <a:sym typeface="Arial"/>
            </a:endParaRPr>
          </a:p>
        </p:txBody>
      </p:sp>
      <p:sp>
        <p:nvSpPr>
          <p:cNvPr id="1220" name="Google Shape;1220;p111"/>
          <p:cNvSpPr txBox="1"/>
          <p:nvPr/>
        </p:nvSpPr>
        <p:spPr>
          <a:xfrm>
            <a:off x="2712144" y="3837224"/>
            <a:ext cx="6097200" cy="6114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Continuous integration and delivery ensure faster time to market</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12"/>
          <p:cNvSpPr txBox="1"/>
          <p:nvPr>
            <p:ph type="ctrTitle"/>
          </p:nvPr>
        </p:nvSpPr>
        <p:spPr>
          <a:xfrm>
            <a:off x="1085849" y="1991850"/>
            <a:ext cx="5082600" cy="1159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Disadvantages</a:t>
            </a:r>
            <a:endParaRPr sz="3600">
              <a:solidFill>
                <a:srgbClr val="741B47"/>
              </a:solidFill>
              <a:latin typeface="Raleway Medium"/>
              <a:ea typeface="Raleway Medium"/>
              <a:cs typeface="Raleway Medium"/>
              <a:sym typeface="Raleway Medium"/>
            </a:endParaRPr>
          </a:p>
        </p:txBody>
      </p:sp>
      <p:sp>
        <p:nvSpPr>
          <p:cNvPr id="1226" name="Google Shape;1226;p11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5</a:t>
            </a:r>
            <a:endParaRPr b="0" i="0" sz="3600" u="none" cap="none" strike="noStrike">
              <a:solidFill>
                <a:schemeClr val="lt1"/>
              </a:solidFill>
              <a:latin typeface="Raleway Medium"/>
              <a:ea typeface="Raleway Medium"/>
              <a:cs typeface="Raleway Medium"/>
              <a:sym typeface="Raleway Medium"/>
            </a:endParaRPr>
          </a:p>
        </p:txBody>
      </p:sp>
      <p:pic>
        <p:nvPicPr>
          <p:cNvPr id="1227" name="Google Shape;1227;p112"/>
          <p:cNvPicPr preferRelativeResize="0"/>
          <p:nvPr/>
        </p:nvPicPr>
        <p:blipFill rotWithShape="1">
          <a:blip r:embed="rId3">
            <a:alphaModFix/>
          </a:blip>
          <a:srcRect b="0" l="0" r="0" t="0"/>
          <a:stretch/>
        </p:blipFill>
        <p:spPr>
          <a:xfrm>
            <a:off x="5747900" y="1286975"/>
            <a:ext cx="2569550" cy="2569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1"/>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09" name="Google Shape;509;p4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pic>
        <p:nvPicPr>
          <p:cNvPr id="510" name="Google Shape;510;p41"/>
          <p:cNvPicPr preferRelativeResize="0"/>
          <p:nvPr/>
        </p:nvPicPr>
        <p:blipFill rotWithShape="1">
          <a:blip r:embed="rId3">
            <a:alphaModFix/>
          </a:blip>
          <a:srcRect b="0" l="0" r="0" t="0"/>
          <a:stretch/>
        </p:blipFill>
        <p:spPr>
          <a:xfrm>
            <a:off x="4527225" y="832425"/>
            <a:ext cx="4435000" cy="3326250"/>
          </a:xfrm>
          <a:prstGeom prst="rect">
            <a:avLst/>
          </a:prstGeom>
          <a:noFill/>
          <a:ln>
            <a:noFill/>
          </a:ln>
        </p:spPr>
      </p:pic>
      <p:sp>
        <p:nvSpPr>
          <p:cNvPr id="511" name="Google Shape;511;p41"/>
          <p:cNvSpPr txBox="1"/>
          <p:nvPr/>
        </p:nvSpPr>
        <p:spPr>
          <a:xfrm>
            <a:off x="489250" y="629225"/>
            <a:ext cx="2788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tr-TR" sz="2000" u="none" cap="none" strike="noStrike">
                <a:solidFill>
                  <a:srgbClr val="B45F06"/>
                </a:solidFill>
                <a:latin typeface="Barlow"/>
                <a:ea typeface="Barlow"/>
                <a:cs typeface="Barlow"/>
                <a:sym typeface="Barlow"/>
              </a:rPr>
              <a:t>What DevOps is Not...</a:t>
            </a:r>
            <a:endParaRPr b="1" i="0" sz="2000" u="none" cap="none" strike="noStrike">
              <a:solidFill>
                <a:srgbClr val="B45F06"/>
              </a:solidFill>
              <a:latin typeface="Barlow"/>
              <a:ea typeface="Barlow"/>
              <a:cs typeface="Barlow"/>
              <a:sym typeface="Barlow"/>
            </a:endParaRPr>
          </a:p>
        </p:txBody>
      </p:sp>
      <p:sp>
        <p:nvSpPr>
          <p:cNvPr id="512" name="Google Shape;512;p41"/>
          <p:cNvSpPr txBox="1"/>
          <p:nvPr/>
        </p:nvSpPr>
        <p:spPr>
          <a:xfrm>
            <a:off x="413050" y="1315025"/>
            <a:ext cx="4014900" cy="1569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Barlow"/>
              <a:buChar char="-"/>
            </a:pPr>
            <a:r>
              <a:rPr b="0" i="0" lang="tr-TR" sz="1800" u="none" cap="none" strike="noStrike">
                <a:solidFill>
                  <a:srgbClr val="000000"/>
                </a:solidFill>
                <a:highlight>
                  <a:srgbClr val="FFFFFF"/>
                </a:highlight>
                <a:latin typeface="Arial"/>
                <a:ea typeface="Arial"/>
                <a:cs typeface="Arial"/>
                <a:sym typeface="Arial"/>
              </a:rPr>
              <a:t>a tool</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Barlow"/>
              <a:buChar char="-"/>
            </a:pPr>
            <a:r>
              <a:rPr b="0" i="0" lang="tr-TR" sz="1800" u="none" cap="none" strike="noStrike">
                <a:solidFill>
                  <a:srgbClr val="000000"/>
                </a:solidFill>
                <a:highlight>
                  <a:srgbClr val="FFFFFF"/>
                </a:highlight>
                <a:latin typeface="Arial"/>
                <a:ea typeface="Arial"/>
                <a:cs typeface="Arial"/>
                <a:sym typeface="Arial"/>
              </a:rPr>
              <a:t>a role</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Barlow"/>
              <a:buChar char="-"/>
            </a:pPr>
            <a:r>
              <a:rPr b="0" i="0" lang="tr-TR" sz="1800" u="none" cap="none" strike="noStrike">
                <a:solidFill>
                  <a:srgbClr val="000000"/>
                </a:solidFill>
                <a:highlight>
                  <a:srgbClr val="FFFFFF"/>
                </a:highlight>
                <a:latin typeface="Arial"/>
                <a:ea typeface="Arial"/>
                <a:cs typeface="Arial"/>
                <a:sym typeface="Arial"/>
              </a:rPr>
              <a:t>a team</a:t>
            </a:r>
            <a:endParaRPr b="0" i="0" sz="1800" u="none" cap="none" strike="noStrike">
              <a:solidFill>
                <a:srgbClr val="000000"/>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Barlow"/>
              <a:buChar char="-"/>
            </a:pPr>
            <a:r>
              <a:rPr b="0" i="0" lang="tr-TR" sz="1800" u="none" cap="none" strike="noStrike">
                <a:solidFill>
                  <a:srgbClr val="000000"/>
                </a:solidFill>
                <a:highlight>
                  <a:srgbClr val="FFFFFF"/>
                </a:highlight>
                <a:latin typeface="Arial"/>
                <a:ea typeface="Arial"/>
                <a:cs typeface="Arial"/>
                <a:sym typeface="Arial"/>
              </a:rPr>
              <a:t>something that can be purchased or simply switched on</a:t>
            </a:r>
            <a:endParaRPr b="1" i="0" sz="1800" u="none" cap="none" strike="noStrike">
              <a:solidFill>
                <a:srgbClr val="000000"/>
              </a:solidFill>
              <a:latin typeface="Barlow"/>
              <a:ea typeface="Barlow"/>
              <a:cs typeface="Barlow"/>
              <a:sym typeface="Barlow"/>
            </a:endParaRPr>
          </a:p>
        </p:txBody>
      </p:sp>
      <p:pic>
        <p:nvPicPr>
          <p:cNvPr id="513" name="Google Shape;513;p41"/>
          <p:cNvPicPr preferRelativeResize="0"/>
          <p:nvPr/>
        </p:nvPicPr>
        <p:blipFill rotWithShape="1">
          <a:blip r:embed="rId4">
            <a:alphaModFix/>
          </a:blip>
          <a:srcRect b="0" l="0" r="0" t="0"/>
          <a:stretch/>
        </p:blipFill>
        <p:spPr>
          <a:xfrm>
            <a:off x="1030025" y="2884925"/>
            <a:ext cx="1498775" cy="14944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13"/>
          <p:cNvSpPr txBox="1"/>
          <p:nvPr>
            <p:ph idx="12" type="sldNum"/>
          </p:nvPr>
        </p:nvSpPr>
        <p:spPr>
          <a:xfrm>
            <a:off x="8649025" y="53225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33" name="Google Shape;1233;p11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Disadvantages</a:t>
            </a:r>
            <a:endParaRPr sz="3000">
              <a:solidFill>
                <a:srgbClr val="741B47"/>
              </a:solidFill>
              <a:latin typeface="Raleway Medium"/>
              <a:ea typeface="Raleway Medium"/>
              <a:cs typeface="Raleway Medium"/>
              <a:sym typeface="Raleway Medium"/>
            </a:endParaRPr>
          </a:p>
        </p:txBody>
      </p:sp>
      <p:sp>
        <p:nvSpPr>
          <p:cNvPr id="1234" name="Google Shape;1234;p113"/>
          <p:cNvSpPr txBox="1"/>
          <p:nvPr/>
        </p:nvSpPr>
        <p:spPr>
          <a:xfrm>
            <a:off x="3340512" y="3201975"/>
            <a:ext cx="1893600" cy="6114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Lack of culture</a:t>
            </a:r>
            <a:endParaRPr b="0" i="0" sz="1600" u="none" cap="none" strike="noStrike">
              <a:solidFill>
                <a:srgbClr val="FFFFFF"/>
              </a:solidFill>
              <a:latin typeface="Arial"/>
              <a:ea typeface="Arial"/>
              <a:cs typeface="Arial"/>
              <a:sym typeface="Arial"/>
            </a:endParaRPr>
          </a:p>
        </p:txBody>
      </p:sp>
      <p:sp>
        <p:nvSpPr>
          <p:cNvPr id="1235" name="Google Shape;1235;p113"/>
          <p:cNvSpPr txBox="1"/>
          <p:nvPr/>
        </p:nvSpPr>
        <p:spPr>
          <a:xfrm>
            <a:off x="6039063" y="2841075"/>
            <a:ext cx="2223900" cy="5133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Lack of skill</a:t>
            </a:r>
            <a:endParaRPr b="0" i="0" sz="1600" u="none" cap="none" strike="noStrike">
              <a:solidFill>
                <a:srgbClr val="FFFFFF"/>
              </a:solidFill>
              <a:latin typeface="Arial"/>
              <a:ea typeface="Arial"/>
              <a:cs typeface="Arial"/>
              <a:sym typeface="Arial"/>
            </a:endParaRPr>
          </a:p>
        </p:txBody>
      </p:sp>
      <p:sp>
        <p:nvSpPr>
          <p:cNvPr id="1236" name="Google Shape;1236;p113"/>
          <p:cNvSpPr txBox="1"/>
          <p:nvPr/>
        </p:nvSpPr>
        <p:spPr>
          <a:xfrm>
            <a:off x="635444" y="3558950"/>
            <a:ext cx="2042100" cy="6114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Budget</a:t>
            </a:r>
            <a:endParaRPr b="0" i="0" sz="1600" u="none" cap="none" strike="noStrike">
              <a:solidFill>
                <a:srgbClr val="FFFFFF"/>
              </a:solidFill>
              <a:latin typeface="Arial"/>
              <a:ea typeface="Arial"/>
              <a:cs typeface="Arial"/>
              <a:sym typeface="Arial"/>
            </a:endParaRPr>
          </a:p>
        </p:txBody>
      </p:sp>
      <p:pic>
        <p:nvPicPr>
          <p:cNvPr id="1237" name="Google Shape;1237;p113"/>
          <p:cNvPicPr preferRelativeResize="0"/>
          <p:nvPr/>
        </p:nvPicPr>
        <p:blipFill rotWithShape="1">
          <a:blip r:embed="rId3">
            <a:alphaModFix/>
          </a:blip>
          <a:srcRect b="0" l="0" r="0" t="0"/>
          <a:stretch/>
        </p:blipFill>
        <p:spPr>
          <a:xfrm>
            <a:off x="4085966" y="38650"/>
            <a:ext cx="972053" cy="896700"/>
          </a:xfrm>
          <a:prstGeom prst="rect">
            <a:avLst/>
          </a:prstGeom>
          <a:noFill/>
          <a:ln>
            <a:noFill/>
          </a:ln>
        </p:spPr>
      </p:pic>
      <p:pic>
        <p:nvPicPr>
          <p:cNvPr id="1238" name="Google Shape;1238;p113"/>
          <p:cNvPicPr preferRelativeResize="0"/>
          <p:nvPr/>
        </p:nvPicPr>
        <p:blipFill rotWithShape="1">
          <a:blip r:embed="rId4">
            <a:alphaModFix/>
          </a:blip>
          <a:srcRect b="0" l="0" r="0" t="0"/>
          <a:stretch/>
        </p:blipFill>
        <p:spPr>
          <a:xfrm>
            <a:off x="1204625" y="2561288"/>
            <a:ext cx="793075" cy="793075"/>
          </a:xfrm>
          <a:prstGeom prst="rect">
            <a:avLst/>
          </a:prstGeom>
          <a:noFill/>
          <a:ln>
            <a:noFill/>
          </a:ln>
        </p:spPr>
      </p:pic>
      <p:pic>
        <p:nvPicPr>
          <p:cNvPr id="1239" name="Google Shape;1239;p113"/>
          <p:cNvPicPr preferRelativeResize="0"/>
          <p:nvPr/>
        </p:nvPicPr>
        <p:blipFill rotWithShape="1">
          <a:blip r:embed="rId5">
            <a:alphaModFix/>
          </a:blip>
          <a:srcRect b="0" l="0" r="0" t="0"/>
          <a:stretch/>
        </p:blipFill>
        <p:spPr>
          <a:xfrm>
            <a:off x="6576927" y="1533225"/>
            <a:ext cx="1148176" cy="1029826"/>
          </a:xfrm>
          <a:prstGeom prst="rect">
            <a:avLst/>
          </a:prstGeom>
          <a:noFill/>
          <a:ln>
            <a:noFill/>
          </a:ln>
        </p:spPr>
      </p:pic>
      <p:pic>
        <p:nvPicPr>
          <p:cNvPr id="1240" name="Google Shape;1240;p113"/>
          <p:cNvPicPr preferRelativeResize="0"/>
          <p:nvPr/>
        </p:nvPicPr>
        <p:blipFill rotWithShape="1">
          <a:blip r:embed="rId6">
            <a:alphaModFix/>
          </a:blip>
          <a:srcRect b="0" l="0" r="0" t="0"/>
          <a:stretch/>
        </p:blipFill>
        <p:spPr>
          <a:xfrm>
            <a:off x="3645924" y="1845400"/>
            <a:ext cx="1282775" cy="12828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14"/>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pic>
        <p:nvPicPr>
          <p:cNvPr id="1246" name="Google Shape;1246;p114">
            <a:hlinkClick r:id="rId3"/>
          </p:cNvPr>
          <p:cNvPicPr preferRelativeResize="0"/>
          <p:nvPr/>
        </p:nvPicPr>
        <p:blipFill rotWithShape="1">
          <a:blip r:embed="rId4">
            <a:alphaModFix/>
          </a:blip>
          <a:srcRect b="0" l="0" r="0" t="0"/>
          <a:stretch/>
        </p:blipFill>
        <p:spPr>
          <a:xfrm>
            <a:off x="0" y="4429125"/>
            <a:ext cx="9144000" cy="714375"/>
          </a:xfrm>
          <a:prstGeom prst="rect">
            <a:avLst/>
          </a:prstGeom>
          <a:noFill/>
          <a:ln>
            <a:noFill/>
          </a:ln>
        </p:spPr>
      </p:pic>
      <p:sp>
        <p:nvSpPr>
          <p:cNvPr id="1247" name="Google Shape;1247;p11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14"/>
          <p:cNvSpPr txBox="1"/>
          <p:nvPr>
            <p:ph type="title"/>
          </p:nvPr>
        </p:nvSpPr>
        <p:spPr>
          <a:xfrm>
            <a:off x="674400" y="215225"/>
            <a:ext cx="7847700" cy="547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t>AFTER (in-class session)</a:t>
            </a:r>
            <a:endParaRPr/>
          </a:p>
        </p:txBody>
      </p:sp>
      <p:sp>
        <p:nvSpPr>
          <p:cNvPr id="1249" name="Google Shape;1249;p114"/>
          <p:cNvSpPr txBox="1"/>
          <p:nvPr>
            <p:ph idx="1" type="body"/>
          </p:nvPr>
        </p:nvSpPr>
        <p:spPr>
          <a:xfrm>
            <a:off x="1785100" y="1807975"/>
            <a:ext cx="5914200" cy="13521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600"/>
              </a:spcBef>
              <a:spcAft>
                <a:spcPts val="0"/>
              </a:spcAft>
              <a:buSzPts val="1800"/>
              <a:buNone/>
            </a:pPr>
            <a:r>
              <a:rPr b="1" lang="tr-TR" sz="2800">
                <a:latin typeface="Barlow"/>
                <a:ea typeface="Barlow"/>
                <a:cs typeface="Barlow"/>
                <a:sym typeface="Barlow"/>
              </a:rPr>
              <a:t>What do you know about DevOps.</a:t>
            </a:r>
            <a:endParaRPr b="1" sz="2800">
              <a:latin typeface="Barlow"/>
              <a:ea typeface="Barlow"/>
              <a:cs typeface="Barlow"/>
              <a:sym typeface="Barlow"/>
            </a:endParaRPr>
          </a:p>
          <a:p>
            <a:pPr indent="0" lvl="0" marL="0" rtl="0" algn="ctr">
              <a:lnSpc>
                <a:spcPct val="110000"/>
              </a:lnSpc>
              <a:spcBef>
                <a:spcPts val="600"/>
              </a:spcBef>
              <a:spcAft>
                <a:spcPts val="0"/>
              </a:spcAft>
              <a:buSzPts val="1800"/>
              <a:buNone/>
            </a:pPr>
            <a:r>
              <a:t/>
            </a:r>
            <a:endParaRPr b="1" sz="1800">
              <a:latin typeface="Barlow"/>
              <a:ea typeface="Barlow"/>
              <a:cs typeface="Barlow"/>
              <a:sym typeface="Barlow"/>
            </a:endParaRPr>
          </a:p>
          <a:p>
            <a:pPr indent="0" lvl="0" marL="0" rtl="0" algn="ctr">
              <a:lnSpc>
                <a:spcPct val="110000"/>
              </a:lnSpc>
              <a:spcBef>
                <a:spcPts val="600"/>
              </a:spcBef>
              <a:spcAft>
                <a:spcPts val="0"/>
              </a:spcAft>
              <a:buSzPts val="1800"/>
              <a:buNone/>
            </a:pPr>
            <a:r>
              <a:rPr b="1" lang="tr-TR" sz="1800">
                <a:latin typeface="Barlow"/>
                <a:ea typeface="Barlow"/>
                <a:cs typeface="Barlow"/>
                <a:sym typeface="Barlow"/>
              </a:rPr>
              <a:t>(Please write shortly on PEAR DECK slide)</a:t>
            </a:r>
            <a:endParaRPr b="1" sz="1800">
              <a:latin typeface="Barlow"/>
              <a:ea typeface="Barlow"/>
              <a:cs typeface="Barlow"/>
              <a:sym typeface="Barlow"/>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1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t>Summary (DevOps)</a:t>
            </a:r>
            <a:endParaRPr/>
          </a:p>
        </p:txBody>
      </p:sp>
      <p:sp>
        <p:nvSpPr>
          <p:cNvPr id="1255" name="Google Shape;1255;p11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pic>
        <p:nvPicPr>
          <p:cNvPr id="1256" name="Google Shape;1256;p115"/>
          <p:cNvPicPr preferRelativeResize="0"/>
          <p:nvPr/>
        </p:nvPicPr>
        <p:blipFill rotWithShape="1">
          <a:blip r:embed="rId3">
            <a:alphaModFix/>
          </a:blip>
          <a:srcRect b="0" l="0" r="0" t="0"/>
          <a:stretch/>
        </p:blipFill>
        <p:spPr>
          <a:xfrm>
            <a:off x="0" y="707250"/>
            <a:ext cx="3340975" cy="3343700"/>
          </a:xfrm>
          <a:prstGeom prst="rect">
            <a:avLst/>
          </a:prstGeom>
          <a:noFill/>
          <a:ln>
            <a:noFill/>
          </a:ln>
        </p:spPr>
      </p:pic>
      <p:pic>
        <p:nvPicPr>
          <p:cNvPr id="1257" name="Google Shape;1257;p115"/>
          <p:cNvPicPr preferRelativeResize="0"/>
          <p:nvPr/>
        </p:nvPicPr>
        <p:blipFill rotWithShape="1">
          <a:blip r:embed="rId4">
            <a:alphaModFix/>
          </a:blip>
          <a:srcRect b="0" l="0" r="0" t="0"/>
          <a:stretch/>
        </p:blipFill>
        <p:spPr>
          <a:xfrm>
            <a:off x="4301000" y="1351538"/>
            <a:ext cx="1863875" cy="1048424"/>
          </a:xfrm>
          <a:prstGeom prst="rect">
            <a:avLst/>
          </a:prstGeom>
          <a:noFill/>
          <a:ln>
            <a:noFill/>
          </a:ln>
        </p:spPr>
      </p:pic>
      <p:pic>
        <p:nvPicPr>
          <p:cNvPr id="1258" name="Google Shape;1258;p115"/>
          <p:cNvPicPr preferRelativeResize="0"/>
          <p:nvPr/>
        </p:nvPicPr>
        <p:blipFill rotWithShape="1">
          <a:blip r:embed="rId5">
            <a:alphaModFix/>
          </a:blip>
          <a:srcRect b="29724" l="8452" r="9639" t="31736"/>
          <a:stretch/>
        </p:blipFill>
        <p:spPr>
          <a:xfrm>
            <a:off x="2594700" y="3235292"/>
            <a:ext cx="6576901" cy="1464386"/>
          </a:xfrm>
          <a:prstGeom prst="rect">
            <a:avLst/>
          </a:prstGeom>
          <a:noFill/>
          <a:ln>
            <a:noFill/>
          </a:ln>
        </p:spPr>
      </p:pic>
      <p:pic>
        <p:nvPicPr>
          <p:cNvPr id="1259" name="Google Shape;1259;p115"/>
          <p:cNvPicPr preferRelativeResize="0"/>
          <p:nvPr/>
        </p:nvPicPr>
        <p:blipFill rotWithShape="1">
          <a:blip r:embed="rId6">
            <a:alphaModFix/>
          </a:blip>
          <a:srcRect b="54798" l="53691" r="22022" t="31526"/>
          <a:stretch/>
        </p:blipFill>
        <p:spPr>
          <a:xfrm>
            <a:off x="5995422" y="2988803"/>
            <a:ext cx="2098436" cy="559164"/>
          </a:xfrm>
          <a:prstGeom prst="rect">
            <a:avLst/>
          </a:prstGeom>
          <a:noFill/>
          <a:ln>
            <a:noFill/>
          </a:ln>
        </p:spPr>
      </p:pic>
      <p:sp>
        <p:nvSpPr>
          <p:cNvPr id="1260" name="Google Shape;1260;p115"/>
          <p:cNvSpPr txBox="1"/>
          <p:nvPr/>
        </p:nvSpPr>
        <p:spPr>
          <a:xfrm>
            <a:off x="2574998" y="4123600"/>
            <a:ext cx="1055700" cy="5592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tr-TR" sz="1000" u="none" cap="none" strike="noStrike">
                <a:solidFill>
                  <a:srgbClr val="FFFFFF"/>
                </a:solidFill>
                <a:latin typeface="Arial"/>
                <a:ea typeface="Arial"/>
                <a:cs typeface="Arial"/>
                <a:sym typeface="Arial"/>
              </a:rPr>
              <a:t>Client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tr-TR" sz="1000" u="none" cap="none" strike="noStrike">
                <a:solidFill>
                  <a:srgbClr val="FFFFFF"/>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tr-TR" sz="1000" u="none" cap="none" strike="noStrike">
                <a:solidFill>
                  <a:srgbClr val="FFFFFF"/>
                </a:solidFill>
                <a:latin typeface="Arial"/>
                <a:ea typeface="Arial"/>
                <a:cs typeface="Arial"/>
                <a:sym typeface="Arial"/>
              </a:rPr>
              <a:t>Requirements</a:t>
            </a:r>
            <a:endParaRPr b="0" i="0" sz="1000" u="none" cap="none" strike="noStrike">
              <a:solidFill>
                <a:srgbClr val="FFFFFF"/>
              </a:solidFill>
              <a:latin typeface="Arial"/>
              <a:ea typeface="Arial"/>
              <a:cs typeface="Arial"/>
              <a:sym typeface="Arial"/>
            </a:endParaRPr>
          </a:p>
        </p:txBody>
      </p:sp>
      <p:pic>
        <p:nvPicPr>
          <p:cNvPr id="1261" name="Google Shape;1261;p115"/>
          <p:cNvPicPr preferRelativeResize="0"/>
          <p:nvPr/>
        </p:nvPicPr>
        <p:blipFill rotWithShape="1">
          <a:blip r:embed="rId7">
            <a:alphaModFix/>
          </a:blip>
          <a:srcRect b="38857" l="53731" r="22856" t="45018"/>
          <a:stretch/>
        </p:blipFill>
        <p:spPr>
          <a:xfrm>
            <a:off x="6066185" y="4027437"/>
            <a:ext cx="1980188" cy="645335"/>
          </a:xfrm>
          <a:prstGeom prst="rect">
            <a:avLst/>
          </a:prstGeom>
          <a:noFill/>
          <a:ln>
            <a:noFill/>
          </a:ln>
        </p:spPr>
      </p:pic>
      <p:sp>
        <p:nvSpPr>
          <p:cNvPr id="1262" name="Google Shape;1262;p115"/>
          <p:cNvSpPr txBox="1"/>
          <p:nvPr/>
        </p:nvSpPr>
        <p:spPr>
          <a:xfrm>
            <a:off x="5058416" y="4114607"/>
            <a:ext cx="1055700" cy="5592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tr-TR" sz="1000" u="none" cap="none" strike="noStrike">
                <a:solidFill>
                  <a:srgbClr val="FFFFFF"/>
                </a:solidFill>
                <a:latin typeface="Arial"/>
                <a:ea typeface="Arial"/>
                <a:cs typeface="Arial"/>
                <a:sym typeface="Arial"/>
              </a:rPr>
              <a:t>Development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tr-TR" sz="1000" u="none" cap="none" strike="noStrike">
                <a:solidFill>
                  <a:srgbClr val="FFFFFF"/>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tr-TR" sz="1000" u="none" cap="none" strike="noStrike">
                <a:solidFill>
                  <a:srgbClr val="FFFFFF"/>
                </a:solidFill>
                <a:latin typeface="Arial"/>
                <a:ea typeface="Arial"/>
                <a:cs typeface="Arial"/>
                <a:sym typeface="Arial"/>
              </a:rPr>
              <a:t>Testing</a:t>
            </a:r>
            <a:endParaRPr b="0" i="0" sz="1000" u="none" cap="none" strike="noStrike">
              <a:solidFill>
                <a:srgbClr val="FFFFFF"/>
              </a:solidFill>
              <a:latin typeface="Arial"/>
              <a:ea typeface="Arial"/>
              <a:cs typeface="Arial"/>
              <a:sym typeface="Arial"/>
            </a:endParaRPr>
          </a:p>
        </p:txBody>
      </p:sp>
      <p:sp>
        <p:nvSpPr>
          <p:cNvPr id="1263" name="Google Shape;1263;p115"/>
          <p:cNvSpPr txBox="1"/>
          <p:nvPr/>
        </p:nvSpPr>
        <p:spPr>
          <a:xfrm>
            <a:off x="8080149" y="4098166"/>
            <a:ext cx="1008300" cy="559200"/>
          </a:xfrm>
          <a:prstGeom prst="rect">
            <a:avLst/>
          </a:prstGeom>
          <a:solidFill>
            <a:srgbClr val="B996FF"/>
          </a:solidFill>
          <a:ln cap="flat" cmpd="sng" w="38100">
            <a:solidFill>
              <a:srgbClr val="FFFFF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tr-TR" sz="1000" u="none" cap="none" strike="noStrike">
                <a:solidFill>
                  <a:srgbClr val="FFFFFF"/>
                </a:solidFill>
                <a:latin typeface="Arial"/>
                <a:ea typeface="Arial"/>
                <a:cs typeface="Arial"/>
                <a:sym typeface="Arial"/>
              </a:rPr>
              <a:t>Operations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tr-TR" sz="1000" u="none" cap="none" strike="noStrike">
                <a:solidFill>
                  <a:srgbClr val="FFFFFF"/>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tr-TR" sz="1000" u="none" cap="none" strike="noStrike">
                <a:solidFill>
                  <a:srgbClr val="FFFFFF"/>
                </a:solidFill>
                <a:latin typeface="Arial"/>
                <a:ea typeface="Arial"/>
                <a:cs typeface="Arial"/>
                <a:sym typeface="Arial"/>
              </a:rPr>
              <a:t>Infrastructure</a:t>
            </a:r>
            <a:endParaRPr b="0" i="0" sz="1000" u="none" cap="none" strike="noStrike">
              <a:solidFill>
                <a:srgbClr val="FFFFFF"/>
              </a:solidFill>
              <a:latin typeface="Arial"/>
              <a:ea typeface="Arial"/>
              <a:cs typeface="Arial"/>
              <a:sym typeface="Arial"/>
            </a:endParaRPr>
          </a:p>
        </p:txBody>
      </p:sp>
      <p:sp>
        <p:nvSpPr>
          <p:cNvPr id="1264" name="Google Shape;1264;p115"/>
          <p:cNvSpPr txBox="1"/>
          <p:nvPr/>
        </p:nvSpPr>
        <p:spPr>
          <a:xfrm>
            <a:off x="4515050" y="1003625"/>
            <a:ext cx="1853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tr-TR" sz="1100" u="none" cap="none" strike="noStrike">
                <a:solidFill>
                  <a:srgbClr val="000000"/>
                </a:solidFill>
                <a:latin typeface="Barlow"/>
                <a:ea typeface="Barlow"/>
                <a:cs typeface="Barlow"/>
                <a:sym typeface="Barlow"/>
              </a:rPr>
              <a:t>DevOps Engineer</a:t>
            </a:r>
            <a:endParaRPr b="1" i="0" sz="1100" u="none" cap="none" strike="noStrike">
              <a:solidFill>
                <a:srgbClr val="000000"/>
              </a:solidFill>
              <a:latin typeface="Barlow"/>
              <a:ea typeface="Barlow"/>
              <a:cs typeface="Barlow"/>
              <a:sym typeface="Barlow"/>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16"/>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pic>
        <p:nvPicPr>
          <p:cNvPr id="1270" name="Google Shape;1270;p116">
            <a:hlinkClick r:id="rId3"/>
          </p:cNvPr>
          <p:cNvPicPr preferRelativeResize="0"/>
          <p:nvPr/>
        </p:nvPicPr>
        <p:blipFill rotWithShape="1">
          <a:blip r:embed="rId4">
            <a:alphaModFix/>
          </a:blip>
          <a:srcRect b="0" l="0" r="0" t="0"/>
          <a:stretch/>
        </p:blipFill>
        <p:spPr>
          <a:xfrm>
            <a:off x="1581900" y="89125"/>
            <a:ext cx="6273450" cy="4762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grpSp>
        <p:nvGrpSpPr>
          <p:cNvPr id="1275" name="Google Shape;1275;p117"/>
          <p:cNvGrpSpPr/>
          <p:nvPr/>
        </p:nvGrpSpPr>
        <p:grpSpPr>
          <a:xfrm>
            <a:off x="5410301" y="719490"/>
            <a:ext cx="3356124" cy="3829046"/>
            <a:chOff x="2602525" y="317054"/>
            <a:chExt cx="4174283" cy="4762495"/>
          </a:xfrm>
        </p:grpSpPr>
        <p:sp>
          <p:nvSpPr>
            <p:cNvPr id="1276" name="Google Shape;1276;p117"/>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7" name="Google Shape;1277;p117"/>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p117"/>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p117"/>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0" name="Google Shape;1280;p117"/>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1" name="Google Shape;1281;p117"/>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2" name="Google Shape;1282;p117"/>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3" name="Google Shape;1283;p117"/>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4" name="Google Shape;1284;p117"/>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5" name="Google Shape;1285;p117"/>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6" name="Google Shape;1286;p117"/>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7" name="Google Shape;1287;p117"/>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8" name="Google Shape;1288;p117"/>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9" name="Google Shape;1289;p117"/>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0" name="Google Shape;1290;p117"/>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1" name="Google Shape;1291;p117"/>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2" name="Google Shape;1292;p117"/>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3" name="Google Shape;1293;p117"/>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4" name="Google Shape;1294;p117"/>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5" name="Google Shape;1295;p117"/>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6" name="Google Shape;1296;p117"/>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7" name="Google Shape;1297;p117"/>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8" name="Google Shape;1298;p117"/>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9" name="Google Shape;1299;p117"/>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0" name="Google Shape;1300;p117"/>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1" name="Google Shape;1301;p117"/>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2" name="Google Shape;1302;p117"/>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3" name="Google Shape;1303;p117"/>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4" name="Google Shape;1304;p117"/>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5" name="Google Shape;1305;p117"/>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6" name="Google Shape;1306;p117"/>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7" name="Google Shape;1307;p117"/>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8" name="Google Shape;1308;p117"/>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9" name="Google Shape;1309;p117"/>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0" name="Google Shape;1310;p117"/>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1" name="Google Shape;1311;p117"/>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2" name="Google Shape;1312;p117"/>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3" name="Google Shape;1313;p117"/>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4" name="Google Shape;1314;p117"/>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p117"/>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6" name="Google Shape;1316;p117"/>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7" name="Google Shape;1317;p117"/>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8" name="Google Shape;1318;p117"/>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9" name="Google Shape;1319;p117"/>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0" name="Google Shape;1320;p117"/>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1" name="Google Shape;1321;p117"/>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2" name="Google Shape;1322;p117"/>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3" name="Google Shape;1323;p117"/>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4" name="Google Shape;1324;p117"/>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5" name="Google Shape;1325;p117"/>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6" name="Google Shape;1326;p117"/>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7" name="Google Shape;1327;p117"/>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8" name="Google Shape;1328;p117"/>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9" name="Google Shape;1329;p117"/>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0" name="Google Shape;1330;p117"/>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1" name="Google Shape;1331;p117"/>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2" name="Google Shape;1332;p117"/>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33" name="Google Shape;1333;p117"/>
            <p:cNvGrpSpPr/>
            <p:nvPr/>
          </p:nvGrpSpPr>
          <p:grpSpPr>
            <a:xfrm>
              <a:off x="2941619" y="3895613"/>
              <a:ext cx="483621" cy="510995"/>
              <a:chOff x="4345944" y="4626313"/>
              <a:chExt cx="483621" cy="510995"/>
            </a:xfrm>
          </p:grpSpPr>
          <p:grpSp>
            <p:nvGrpSpPr>
              <p:cNvPr id="1334" name="Google Shape;1334;p117"/>
              <p:cNvGrpSpPr/>
              <p:nvPr/>
            </p:nvGrpSpPr>
            <p:grpSpPr>
              <a:xfrm>
                <a:off x="4345944" y="4852987"/>
                <a:ext cx="474200" cy="284321"/>
                <a:chOff x="4345944" y="4852987"/>
                <a:chExt cx="474200" cy="284321"/>
              </a:xfrm>
            </p:grpSpPr>
            <p:sp>
              <p:nvSpPr>
                <p:cNvPr id="1335" name="Google Shape;1335;p117"/>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6" name="Google Shape;1336;p117"/>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7" name="Google Shape;1337;p117"/>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38" name="Google Shape;1338;p117"/>
                <p:cNvGrpSpPr/>
                <p:nvPr/>
              </p:nvGrpSpPr>
              <p:grpSpPr>
                <a:xfrm>
                  <a:off x="4457040" y="4985575"/>
                  <a:ext cx="133724" cy="77247"/>
                  <a:chOff x="4457040" y="4985575"/>
                  <a:chExt cx="133724" cy="77247"/>
                </a:xfrm>
              </p:grpSpPr>
              <p:sp>
                <p:nvSpPr>
                  <p:cNvPr id="1339" name="Google Shape;1339;p117"/>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0" name="Google Shape;1340;p117"/>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41" name="Google Shape;1341;p117"/>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2" name="Google Shape;1342;p117"/>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3" name="Google Shape;1343;p117"/>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4" name="Google Shape;1344;p117"/>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5" name="Google Shape;1345;p117"/>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6" name="Google Shape;1346;p117"/>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7" name="Google Shape;1347;p117"/>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8" name="Google Shape;1348;p117"/>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9" name="Google Shape;1349;p117"/>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0" name="Google Shape;1350;p117"/>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1" name="Google Shape;1351;p117"/>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2" name="Google Shape;1352;p117"/>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3" name="Google Shape;1353;p117"/>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4" name="Google Shape;1354;p117"/>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5" name="Google Shape;1355;p117"/>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6" name="Google Shape;1356;p117"/>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7" name="Google Shape;1357;p117"/>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8" name="Google Shape;1358;p117"/>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9" name="Google Shape;1359;p117"/>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0" name="Google Shape;1360;p117"/>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1" name="Google Shape;1361;p117"/>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2" name="Google Shape;1362;p117"/>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3" name="Google Shape;1363;p117"/>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4" name="Google Shape;1364;p117"/>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5" name="Google Shape;1365;p117"/>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6" name="Google Shape;1366;p117"/>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7" name="Google Shape;1367;p117"/>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8" name="Google Shape;1368;p117"/>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9" name="Google Shape;1369;p117"/>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0" name="Google Shape;1370;p117"/>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1" name="Google Shape;1371;p117"/>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2" name="Google Shape;1372;p117"/>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3" name="Google Shape;1373;p117"/>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4" name="Google Shape;1374;p117"/>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5" name="Google Shape;1375;p117"/>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6" name="Google Shape;1376;p117"/>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7" name="Google Shape;1377;p117"/>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8" name="Google Shape;1378;p117"/>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9" name="Google Shape;1379;p117"/>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0" name="Google Shape;1380;p117"/>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1" name="Google Shape;1381;p117"/>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2" name="Google Shape;1382;p117"/>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3" name="Google Shape;1383;p117"/>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4" name="Google Shape;1384;p117"/>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5" name="Google Shape;1385;p117"/>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6" name="Google Shape;1386;p117"/>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7" name="Google Shape;1387;p117"/>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8" name="Google Shape;1388;p117"/>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9" name="Google Shape;1389;p117"/>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0" name="Google Shape;1390;p117"/>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1" name="Google Shape;1391;p117"/>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2" name="Google Shape;1392;p117"/>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3" name="Google Shape;1393;p117"/>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4" name="Google Shape;1394;p117"/>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5" name="Google Shape;1395;p117"/>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6" name="Google Shape;1396;p117"/>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7" name="Google Shape;1397;p117"/>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8" name="Google Shape;1398;p117"/>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9" name="Google Shape;1399;p117"/>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0" name="Google Shape;1400;p117"/>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1" name="Google Shape;1401;p117"/>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2" name="Google Shape;1402;p117"/>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3" name="Google Shape;1403;p117"/>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4" name="Google Shape;1404;p117"/>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05" name="Google Shape;1405;p117"/>
              <p:cNvGrpSpPr/>
              <p:nvPr/>
            </p:nvGrpSpPr>
            <p:grpSpPr>
              <a:xfrm>
                <a:off x="4543079" y="4626313"/>
                <a:ext cx="286486" cy="386884"/>
                <a:chOff x="4543079" y="4626313"/>
                <a:chExt cx="286486" cy="386884"/>
              </a:xfrm>
            </p:grpSpPr>
            <p:grpSp>
              <p:nvGrpSpPr>
                <p:cNvPr id="1406" name="Google Shape;1406;p117"/>
                <p:cNvGrpSpPr/>
                <p:nvPr/>
              </p:nvGrpSpPr>
              <p:grpSpPr>
                <a:xfrm>
                  <a:off x="4543079" y="4626313"/>
                  <a:ext cx="286486" cy="386884"/>
                  <a:chOff x="4543079" y="4626313"/>
                  <a:chExt cx="286486" cy="386884"/>
                </a:xfrm>
              </p:grpSpPr>
              <p:sp>
                <p:nvSpPr>
                  <p:cNvPr id="1407" name="Google Shape;1407;p117"/>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8" name="Google Shape;1408;p117"/>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p117"/>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p117"/>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p117"/>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12" name="Google Shape;1412;p117"/>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3" name="Google Shape;1413;p117"/>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4" name="Google Shape;1414;p117"/>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415" name="Google Shape;1415;p117"/>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6" name="Google Shape;1416;p117"/>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7" name="Google Shape;1417;p117"/>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8" name="Google Shape;1418;p117"/>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9" name="Google Shape;1419;p117"/>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0" name="Google Shape;1420;p117"/>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21" name="Google Shape;1421;p117"/>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
        <p:nvSpPr>
          <p:cNvPr id="1422" name="Google Shape;1422;p117"/>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000000"/>
                </a:solidFill>
                <a:latin typeface="Barlow"/>
                <a:ea typeface="Barlow"/>
                <a:cs typeface="Barlow"/>
                <a:sym typeface="Barlow"/>
              </a:rPr>
              <a:t>Any questions?</a:t>
            </a:r>
            <a:endParaRPr b="1" i="0" sz="3600" u="none" cap="none" strike="noStrike">
              <a:solidFill>
                <a:srgbClr val="000000"/>
              </a:solidFill>
              <a:latin typeface="Barlow"/>
              <a:ea typeface="Barlow"/>
              <a:cs typeface="Barlow"/>
              <a:sym typeface="Barlow"/>
            </a:endParaRPr>
          </a:p>
          <a:p>
            <a:pPr indent="0" lvl="0" marL="457200" marR="0" rtl="0" algn="l">
              <a:lnSpc>
                <a:spcPct val="110000"/>
              </a:lnSpc>
              <a:spcBef>
                <a:spcPts val="0"/>
              </a:spcBef>
              <a:spcAft>
                <a:spcPts val="0"/>
              </a:spcAft>
              <a:buClr>
                <a:schemeClr val="accent1"/>
              </a:buClr>
              <a:buSzPts val="1800"/>
              <a:buFont typeface="Barlow Light"/>
              <a:buNone/>
            </a:pPr>
            <a:r>
              <a:t/>
            </a:r>
            <a:endParaRPr b="0" i="0" sz="2000" u="none" cap="none" strike="noStrike">
              <a:solidFill>
                <a:schemeClr val="dk1"/>
              </a:solidFill>
              <a:latin typeface="Barlow Light"/>
              <a:ea typeface="Barlow Light"/>
              <a:cs typeface="Barlow Light"/>
              <a:sym typeface="Barlow Light"/>
            </a:endParaRPr>
          </a:p>
        </p:txBody>
      </p:sp>
      <p:pic>
        <p:nvPicPr>
          <p:cNvPr id="1423" name="Google Shape;1423;p117"/>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
        <p:nvSpPr>
          <p:cNvPr id="1424" name="Google Shape;1424;p11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2"/>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19" name="Google Shape;519;p4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pic>
        <p:nvPicPr>
          <p:cNvPr id="520" name="Google Shape;520;p42"/>
          <p:cNvPicPr preferRelativeResize="0"/>
          <p:nvPr/>
        </p:nvPicPr>
        <p:blipFill rotWithShape="1">
          <a:blip r:embed="rId3">
            <a:alphaModFix/>
          </a:blip>
          <a:srcRect b="0" l="0" r="0" t="0"/>
          <a:stretch/>
        </p:blipFill>
        <p:spPr>
          <a:xfrm>
            <a:off x="263300" y="3187100"/>
            <a:ext cx="2366600" cy="1580800"/>
          </a:xfrm>
          <a:prstGeom prst="rect">
            <a:avLst/>
          </a:prstGeom>
          <a:noFill/>
          <a:ln>
            <a:noFill/>
          </a:ln>
        </p:spPr>
      </p:pic>
      <p:pic>
        <p:nvPicPr>
          <p:cNvPr id="521" name="Google Shape;521;p42"/>
          <p:cNvPicPr preferRelativeResize="0"/>
          <p:nvPr/>
        </p:nvPicPr>
        <p:blipFill rotWithShape="1">
          <a:blip r:embed="rId4">
            <a:alphaModFix/>
          </a:blip>
          <a:srcRect b="0" l="0" r="0" t="0"/>
          <a:stretch/>
        </p:blipFill>
        <p:spPr>
          <a:xfrm>
            <a:off x="3109275" y="800199"/>
            <a:ext cx="5799850" cy="3852801"/>
          </a:xfrm>
          <a:prstGeom prst="rect">
            <a:avLst/>
          </a:prstGeom>
          <a:noFill/>
          <a:ln>
            <a:noFill/>
          </a:ln>
        </p:spPr>
      </p:pic>
      <p:pic>
        <p:nvPicPr>
          <p:cNvPr id="522" name="Google Shape;522;p42"/>
          <p:cNvPicPr preferRelativeResize="0"/>
          <p:nvPr/>
        </p:nvPicPr>
        <p:blipFill rotWithShape="1">
          <a:blip r:embed="rId5">
            <a:alphaModFix/>
          </a:blip>
          <a:srcRect b="0" l="0" r="0" t="0"/>
          <a:stretch/>
        </p:blipFill>
        <p:spPr>
          <a:xfrm>
            <a:off x="110900" y="1280700"/>
            <a:ext cx="2804475" cy="1437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